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8"/>
  </p:notesMasterIdLst>
  <p:sldIdLst>
    <p:sldId id="346" r:id="rId5"/>
    <p:sldId id="328" r:id="rId6"/>
    <p:sldId id="347" r:id="rId7"/>
    <p:sldId id="343" r:id="rId8"/>
    <p:sldId id="348" r:id="rId9"/>
    <p:sldId id="354" r:id="rId10"/>
    <p:sldId id="350" r:id="rId11"/>
    <p:sldId id="355" r:id="rId12"/>
    <p:sldId id="357" r:id="rId13"/>
    <p:sldId id="342" r:id="rId14"/>
    <p:sldId id="352" r:id="rId15"/>
    <p:sldId id="351" r:id="rId16"/>
    <p:sldId id="300" r:id="rId17"/>
  </p:sldIdLst>
  <p:sldSz cx="9144000" cy="6858000" type="screen4x3"/>
  <p:notesSz cx="679926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BF3B5B0-5374-4E54-A855-049049047894}">
          <p14:sldIdLst>
            <p14:sldId id="346"/>
            <p14:sldId id="328"/>
            <p14:sldId id="347"/>
            <p14:sldId id="343"/>
            <p14:sldId id="348"/>
            <p14:sldId id="354"/>
            <p14:sldId id="350"/>
            <p14:sldId id="355"/>
            <p14:sldId id="357"/>
            <p14:sldId id="342"/>
            <p14:sldId id="352"/>
            <p14:sldId id="351"/>
            <p14:sldId id="300"/>
          </p14:sldIdLst>
        </p14:section>
        <p14:section name="Раздел без заголовка" id="{A1FE3103-7412-4F93-826E-2B8620E45BD0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рисова Елена Николаевна" initials="БЕН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9651" autoAdjust="0"/>
  </p:normalViewPr>
  <p:slideViewPr>
    <p:cSldViewPr snapToGrid="0">
      <p:cViewPr>
        <p:scale>
          <a:sx n="100" d="100"/>
          <a:sy n="100" d="100"/>
        </p:scale>
        <p:origin x="-105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349744-4B81-4400-AEFD-AFB3F562F95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6B9069-E409-4571-BBCA-48F25CF73A0D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Внутренний контроль качества образования </a:t>
          </a:r>
          <a:endParaRPr lang="ru-RU" sz="1400" b="1" dirty="0">
            <a:solidFill>
              <a:schemeClr val="tx1"/>
            </a:solidFill>
          </a:endParaRPr>
        </a:p>
      </dgm:t>
    </dgm:pt>
    <dgm:pt modelId="{DEDA272F-1803-4781-AF0E-58351BA11B8A}" type="parTrans" cxnId="{07776303-6F29-4209-8E5A-9B6F01BED28D}">
      <dgm:prSet/>
      <dgm:spPr/>
      <dgm:t>
        <a:bodyPr/>
        <a:lstStyle/>
        <a:p>
          <a:endParaRPr lang="ru-RU"/>
        </a:p>
      </dgm:t>
    </dgm:pt>
    <dgm:pt modelId="{541B53DA-E6B1-49F0-9582-D991CA5AF2F2}" type="sibTrans" cxnId="{07776303-6F29-4209-8E5A-9B6F01BED28D}">
      <dgm:prSet/>
      <dgm:spPr/>
      <dgm:t>
        <a:bodyPr/>
        <a:lstStyle/>
        <a:p>
          <a:endParaRPr lang="ru-RU"/>
        </a:p>
      </dgm:t>
    </dgm:pt>
    <dgm:pt modelId="{88E3E594-2097-46E4-BB4F-99472BA69DCC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Внутренние мониторинги качества образования </a:t>
          </a:r>
          <a:endParaRPr lang="ru-RU" sz="1400" b="1" dirty="0">
            <a:solidFill>
              <a:schemeClr val="tx1"/>
            </a:solidFill>
          </a:endParaRPr>
        </a:p>
      </dgm:t>
    </dgm:pt>
    <dgm:pt modelId="{80C00A8C-A1D3-4DF3-9504-7FF773A16710}" type="parTrans" cxnId="{F3989B8D-46EC-4211-8860-1D4917B746E5}">
      <dgm:prSet/>
      <dgm:spPr/>
      <dgm:t>
        <a:bodyPr/>
        <a:lstStyle/>
        <a:p>
          <a:endParaRPr lang="ru-RU"/>
        </a:p>
      </dgm:t>
    </dgm:pt>
    <dgm:pt modelId="{96EF4F02-9836-4A45-AE99-071E60A8D2D0}" type="sibTrans" cxnId="{F3989B8D-46EC-4211-8860-1D4917B746E5}">
      <dgm:prSet/>
      <dgm:spPr/>
      <dgm:t>
        <a:bodyPr/>
        <a:lstStyle/>
        <a:p>
          <a:endParaRPr lang="ru-RU"/>
        </a:p>
      </dgm:t>
    </dgm:pt>
    <dgm:pt modelId="{1096DE36-15B5-4996-BB69-82B32221458A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200" b="1" dirty="0" smtClean="0">
              <a:solidFill>
                <a:schemeClr val="tx1"/>
              </a:solidFill>
            </a:rPr>
            <a:t>Социологические опросы участников образовательных отношений с целью установления степени удовлетворенности деятельностью образовательной организации </a:t>
          </a:r>
          <a:endParaRPr lang="ru-RU" sz="1200" b="1" dirty="0">
            <a:solidFill>
              <a:schemeClr val="tx1"/>
            </a:solidFill>
          </a:endParaRPr>
        </a:p>
      </dgm:t>
    </dgm:pt>
    <dgm:pt modelId="{7289F171-F8BE-4793-A28D-93C2EC2D25FD}" type="parTrans" cxnId="{846A07E9-A86F-41D0-A040-023258D3DDE8}">
      <dgm:prSet/>
      <dgm:spPr/>
      <dgm:t>
        <a:bodyPr/>
        <a:lstStyle/>
        <a:p>
          <a:endParaRPr lang="ru-RU"/>
        </a:p>
      </dgm:t>
    </dgm:pt>
    <dgm:pt modelId="{37D2D4E4-2505-48C1-9A04-3D25D84A13F9}" type="sibTrans" cxnId="{846A07E9-A86F-41D0-A040-023258D3DDE8}">
      <dgm:prSet/>
      <dgm:spPr/>
      <dgm:t>
        <a:bodyPr/>
        <a:lstStyle/>
        <a:p>
          <a:endParaRPr lang="ru-RU"/>
        </a:p>
      </dgm:t>
    </dgm:pt>
    <dgm:pt modelId="{C4ECD797-78DD-463B-84F6-F3D089323C6F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Проведение </a:t>
          </a:r>
          <a:r>
            <a:rPr lang="ru-RU" b="1" dirty="0" err="1" smtClean="0">
              <a:solidFill>
                <a:schemeClr val="tx1"/>
              </a:solidFill>
            </a:rPr>
            <a:t>самообследования</a:t>
          </a:r>
          <a:endParaRPr lang="ru-RU" b="1" dirty="0">
            <a:solidFill>
              <a:schemeClr val="tx1"/>
            </a:solidFill>
          </a:endParaRPr>
        </a:p>
      </dgm:t>
    </dgm:pt>
    <dgm:pt modelId="{2DD50FF8-E54D-430B-AE0B-ECB8FCF307C9}" type="parTrans" cxnId="{99135688-13B0-4BB5-80A4-B35AF30EACEA}">
      <dgm:prSet/>
      <dgm:spPr/>
      <dgm:t>
        <a:bodyPr/>
        <a:lstStyle/>
        <a:p>
          <a:endParaRPr lang="ru-RU"/>
        </a:p>
      </dgm:t>
    </dgm:pt>
    <dgm:pt modelId="{6CAF5F37-5D87-4942-A1FB-AF9953245E75}" type="sibTrans" cxnId="{99135688-13B0-4BB5-80A4-B35AF30EACEA}">
      <dgm:prSet/>
      <dgm:spPr/>
      <dgm:t>
        <a:bodyPr/>
        <a:lstStyle/>
        <a:p>
          <a:endParaRPr lang="ru-RU"/>
        </a:p>
      </dgm:t>
    </dgm:pt>
    <dgm:pt modelId="{51AB6B87-EEFC-42B8-A77A-F2D6FAB45794}" type="pres">
      <dgm:prSet presAssocID="{08349744-4B81-4400-AEFD-AFB3F562F95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511A5E-5149-4B6E-BC39-F2440A1C02BD}" type="pres">
      <dgm:prSet presAssocID="{08349744-4B81-4400-AEFD-AFB3F562F95A}" presName="arrow" presStyleLbl="bgShp" presStyleIdx="0" presStyleCnt="1"/>
      <dgm:spPr/>
    </dgm:pt>
    <dgm:pt modelId="{3811C31A-1C2B-48BA-82C2-E9ADB28B68E0}" type="pres">
      <dgm:prSet presAssocID="{08349744-4B81-4400-AEFD-AFB3F562F95A}" presName="linearProcess" presStyleCnt="0"/>
      <dgm:spPr/>
    </dgm:pt>
    <dgm:pt modelId="{94E8AA50-1FD7-40A3-BE9E-BC0FE4312704}" type="pres">
      <dgm:prSet presAssocID="{3C6B9069-E409-4571-BBCA-48F25CF73A0D}" presName="textNode" presStyleLbl="node1" presStyleIdx="0" presStyleCnt="4" custScaleY="125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F9A68-B348-412A-A9C1-04F80A7151A2}" type="pres">
      <dgm:prSet presAssocID="{541B53DA-E6B1-49F0-9582-D991CA5AF2F2}" presName="sibTrans" presStyleCnt="0"/>
      <dgm:spPr/>
    </dgm:pt>
    <dgm:pt modelId="{B9078858-7223-46DC-A81D-20974FB01110}" type="pres">
      <dgm:prSet presAssocID="{88E3E594-2097-46E4-BB4F-99472BA69DCC}" presName="textNode" presStyleLbl="node1" presStyleIdx="1" presStyleCnt="4" custScaleY="121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70727-0CF6-466F-AF93-6617D6A86AEC}" type="pres">
      <dgm:prSet presAssocID="{96EF4F02-9836-4A45-AE99-071E60A8D2D0}" presName="sibTrans" presStyleCnt="0"/>
      <dgm:spPr/>
    </dgm:pt>
    <dgm:pt modelId="{6CFE6D6B-5BBD-4A92-B49E-E17FD893342A}" type="pres">
      <dgm:prSet presAssocID="{1096DE36-15B5-4996-BB69-82B32221458A}" presName="textNode" presStyleLbl="node1" presStyleIdx="2" presStyleCnt="4" custScaleY="117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93620-4D9A-46B1-B1AE-A104EBA9C5AE}" type="pres">
      <dgm:prSet presAssocID="{37D2D4E4-2505-48C1-9A04-3D25D84A13F9}" presName="sibTrans" presStyleCnt="0"/>
      <dgm:spPr/>
    </dgm:pt>
    <dgm:pt modelId="{EBBF530A-F7BA-4525-B629-5DB438AF5418}" type="pres">
      <dgm:prSet presAssocID="{C4ECD797-78DD-463B-84F6-F3D089323C6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6A07E9-A86F-41D0-A040-023258D3DDE8}" srcId="{08349744-4B81-4400-AEFD-AFB3F562F95A}" destId="{1096DE36-15B5-4996-BB69-82B32221458A}" srcOrd="2" destOrd="0" parTransId="{7289F171-F8BE-4793-A28D-93C2EC2D25FD}" sibTransId="{37D2D4E4-2505-48C1-9A04-3D25D84A13F9}"/>
    <dgm:cxn modelId="{131C6307-BF01-4FC7-BDC0-B1F7E191561E}" type="presOf" srcId="{88E3E594-2097-46E4-BB4F-99472BA69DCC}" destId="{B9078858-7223-46DC-A81D-20974FB01110}" srcOrd="0" destOrd="0" presId="urn:microsoft.com/office/officeart/2005/8/layout/hProcess9"/>
    <dgm:cxn modelId="{07776303-6F29-4209-8E5A-9B6F01BED28D}" srcId="{08349744-4B81-4400-AEFD-AFB3F562F95A}" destId="{3C6B9069-E409-4571-BBCA-48F25CF73A0D}" srcOrd="0" destOrd="0" parTransId="{DEDA272F-1803-4781-AF0E-58351BA11B8A}" sibTransId="{541B53DA-E6B1-49F0-9582-D991CA5AF2F2}"/>
    <dgm:cxn modelId="{D11B1654-7BC9-437B-B629-040D213D87EF}" type="presOf" srcId="{1096DE36-15B5-4996-BB69-82B32221458A}" destId="{6CFE6D6B-5BBD-4A92-B49E-E17FD893342A}" srcOrd="0" destOrd="0" presId="urn:microsoft.com/office/officeart/2005/8/layout/hProcess9"/>
    <dgm:cxn modelId="{841C1FE6-279A-4613-A4CC-23694995EF4B}" type="presOf" srcId="{3C6B9069-E409-4571-BBCA-48F25CF73A0D}" destId="{94E8AA50-1FD7-40A3-BE9E-BC0FE4312704}" srcOrd="0" destOrd="0" presId="urn:microsoft.com/office/officeart/2005/8/layout/hProcess9"/>
    <dgm:cxn modelId="{99135688-13B0-4BB5-80A4-B35AF30EACEA}" srcId="{08349744-4B81-4400-AEFD-AFB3F562F95A}" destId="{C4ECD797-78DD-463B-84F6-F3D089323C6F}" srcOrd="3" destOrd="0" parTransId="{2DD50FF8-E54D-430B-AE0B-ECB8FCF307C9}" sibTransId="{6CAF5F37-5D87-4942-A1FB-AF9953245E75}"/>
    <dgm:cxn modelId="{F3989B8D-46EC-4211-8860-1D4917B746E5}" srcId="{08349744-4B81-4400-AEFD-AFB3F562F95A}" destId="{88E3E594-2097-46E4-BB4F-99472BA69DCC}" srcOrd="1" destOrd="0" parTransId="{80C00A8C-A1D3-4DF3-9504-7FF773A16710}" sibTransId="{96EF4F02-9836-4A45-AE99-071E60A8D2D0}"/>
    <dgm:cxn modelId="{EE3B60F5-01ED-4AFA-A00F-32954B7A64A4}" type="presOf" srcId="{C4ECD797-78DD-463B-84F6-F3D089323C6F}" destId="{EBBF530A-F7BA-4525-B629-5DB438AF5418}" srcOrd="0" destOrd="0" presId="urn:microsoft.com/office/officeart/2005/8/layout/hProcess9"/>
    <dgm:cxn modelId="{1D2A2EDF-54AF-486B-AD87-432214F24F54}" type="presOf" srcId="{08349744-4B81-4400-AEFD-AFB3F562F95A}" destId="{51AB6B87-EEFC-42B8-A77A-F2D6FAB45794}" srcOrd="0" destOrd="0" presId="urn:microsoft.com/office/officeart/2005/8/layout/hProcess9"/>
    <dgm:cxn modelId="{6964D44A-D8F7-4E4E-ADB7-C7881C07D789}" type="presParOf" srcId="{51AB6B87-EEFC-42B8-A77A-F2D6FAB45794}" destId="{C1511A5E-5149-4B6E-BC39-F2440A1C02BD}" srcOrd="0" destOrd="0" presId="urn:microsoft.com/office/officeart/2005/8/layout/hProcess9"/>
    <dgm:cxn modelId="{4DB50DCD-BFDD-4A8F-B743-E52C8F819C8F}" type="presParOf" srcId="{51AB6B87-EEFC-42B8-A77A-F2D6FAB45794}" destId="{3811C31A-1C2B-48BA-82C2-E9ADB28B68E0}" srcOrd="1" destOrd="0" presId="urn:microsoft.com/office/officeart/2005/8/layout/hProcess9"/>
    <dgm:cxn modelId="{12848038-83DD-4A60-9E4C-7D15AD60B472}" type="presParOf" srcId="{3811C31A-1C2B-48BA-82C2-E9ADB28B68E0}" destId="{94E8AA50-1FD7-40A3-BE9E-BC0FE4312704}" srcOrd="0" destOrd="0" presId="urn:microsoft.com/office/officeart/2005/8/layout/hProcess9"/>
    <dgm:cxn modelId="{EF433AC2-8E3B-4FB3-80A0-C8DB5A3B8375}" type="presParOf" srcId="{3811C31A-1C2B-48BA-82C2-E9ADB28B68E0}" destId="{5D1F9A68-B348-412A-A9C1-04F80A7151A2}" srcOrd="1" destOrd="0" presId="urn:microsoft.com/office/officeart/2005/8/layout/hProcess9"/>
    <dgm:cxn modelId="{87699CBE-289A-4844-8EC3-6E5063F36B41}" type="presParOf" srcId="{3811C31A-1C2B-48BA-82C2-E9ADB28B68E0}" destId="{B9078858-7223-46DC-A81D-20974FB01110}" srcOrd="2" destOrd="0" presId="urn:microsoft.com/office/officeart/2005/8/layout/hProcess9"/>
    <dgm:cxn modelId="{41CECB70-73FD-4C63-82D3-DC41FEA46022}" type="presParOf" srcId="{3811C31A-1C2B-48BA-82C2-E9ADB28B68E0}" destId="{B6670727-0CF6-466F-AF93-6617D6A86AEC}" srcOrd="3" destOrd="0" presId="urn:microsoft.com/office/officeart/2005/8/layout/hProcess9"/>
    <dgm:cxn modelId="{343E4549-B334-48F5-A40C-B06FA300B834}" type="presParOf" srcId="{3811C31A-1C2B-48BA-82C2-E9ADB28B68E0}" destId="{6CFE6D6B-5BBD-4A92-B49E-E17FD893342A}" srcOrd="4" destOrd="0" presId="urn:microsoft.com/office/officeart/2005/8/layout/hProcess9"/>
    <dgm:cxn modelId="{FFC50546-712D-4EE0-96D1-39CF2D1AABB1}" type="presParOf" srcId="{3811C31A-1C2B-48BA-82C2-E9ADB28B68E0}" destId="{A1E93620-4D9A-46B1-B1AE-A104EBA9C5AE}" srcOrd="5" destOrd="0" presId="urn:microsoft.com/office/officeart/2005/8/layout/hProcess9"/>
    <dgm:cxn modelId="{A6A4EC5F-F95D-4B25-AB42-7AA86F48C54C}" type="presParOf" srcId="{3811C31A-1C2B-48BA-82C2-E9ADB28B68E0}" destId="{EBBF530A-F7BA-4525-B629-5DB438AF541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DAA92B-6532-4FCA-84A7-ACED3FE7C81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E874C4-FD5F-4AF6-8888-4AF370873744}">
      <dgm:prSet/>
      <dgm:spPr/>
      <dgm:t>
        <a:bodyPr/>
        <a:lstStyle/>
        <a:p>
          <a:pPr rtl="0"/>
          <a:r>
            <a:rPr lang="ru-RU" b="1" dirty="0" smtClean="0"/>
            <a:t>ПОЛОЖЕНИЕ О СИСТЕМЕ ВНУТРЕННЕГО МОНИТОРИНГА КАЧЕСТВА ОБРАЗОВАНИЯ</a:t>
          </a:r>
          <a:endParaRPr lang="ru-RU" b="1" dirty="0"/>
        </a:p>
      </dgm:t>
    </dgm:pt>
    <dgm:pt modelId="{8840CDA0-B922-4A4C-BC7C-03684C422129}" type="parTrans" cxnId="{60073D73-22B2-4446-8B08-41B1F34FD5F9}">
      <dgm:prSet/>
      <dgm:spPr/>
      <dgm:t>
        <a:bodyPr/>
        <a:lstStyle/>
        <a:p>
          <a:endParaRPr lang="ru-RU"/>
        </a:p>
      </dgm:t>
    </dgm:pt>
    <dgm:pt modelId="{5F11E28B-23BC-4DEF-94FB-3B939F7FA47A}" type="sibTrans" cxnId="{60073D73-22B2-4446-8B08-41B1F34FD5F9}">
      <dgm:prSet/>
      <dgm:spPr/>
      <dgm:t>
        <a:bodyPr/>
        <a:lstStyle/>
        <a:p>
          <a:endParaRPr lang="ru-RU"/>
        </a:p>
      </dgm:t>
    </dgm:pt>
    <dgm:pt modelId="{4295A81E-E4D3-48A6-B091-1B9EFE14BF6D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Программа внутренней системы оценки качества образования в ФГБОУ ВО «СКГМИ (ГТУ)» НА 2022-2023 УЧЕБНЫЙ ГОД</a:t>
          </a:r>
          <a:endParaRPr lang="ru-RU" dirty="0" smtClean="0"/>
        </a:p>
        <a:p>
          <a:pPr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FEA42AA9-203D-49AF-B3A2-BADA271EB82E}" type="sibTrans" cxnId="{E5C82F5D-F4FD-4724-9791-9D16D65CC4EF}">
      <dgm:prSet/>
      <dgm:spPr/>
      <dgm:t>
        <a:bodyPr/>
        <a:lstStyle/>
        <a:p>
          <a:endParaRPr lang="ru-RU"/>
        </a:p>
      </dgm:t>
    </dgm:pt>
    <dgm:pt modelId="{FB74D778-4BBA-44A0-8C99-E761078B1B8F}" type="parTrans" cxnId="{E5C82F5D-F4FD-4724-9791-9D16D65CC4EF}">
      <dgm:prSet/>
      <dgm:spPr/>
      <dgm:t>
        <a:bodyPr/>
        <a:lstStyle/>
        <a:p>
          <a:endParaRPr lang="ru-RU"/>
        </a:p>
      </dgm:t>
    </dgm:pt>
    <dgm:pt modelId="{01C53849-B4CE-4BDA-B4AD-77047F24F4E5}">
      <dgm:prSet/>
      <dgm:spPr/>
      <dgm:t>
        <a:bodyPr/>
        <a:lstStyle/>
        <a:p>
          <a:pPr rtl="0"/>
          <a:r>
            <a:rPr lang="ru-RU" b="1" dirty="0" smtClean="0"/>
            <a:t>ПОЛОЖЕНИЕ О ВНУТРЕННЕЙ НЕЗАВИСИМОЙ ОЦЕНКЕ КАЧЕСТВА ОБРАЗОВАНИЯ</a:t>
          </a:r>
          <a:r>
            <a:rPr lang="ru-RU" dirty="0" smtClean="0"/>
            <a:t>; </a:t>
          </a:r>
          <a:endParaRPr lang="ru-RU" dirty="0"/>
        </a:p>
      </dgm:t>
    </dgm:pt>
    <dgm:pt modelId="{F880CD08-6102-470D-929B-7A9AA5804B21}" type="sibTrans" cxnId="{E9CA204B-0643-44C4-9C33-A5F9A2E3316A}">
      <dgm:prSet/>
      <dgm:spPr/>
      <dgm:t>
        <a:bodyPr/>
        <a:lstStyle/>
        <a:p>
          <a:endParaRPr lang="ru-RU"/>
        </a:p>
      </dgm:t>
    </dgm:pt>
    <dgm:pt modelId="{723F9D0E-5B92-4BDA-BC82-EA85E9EF0B07}" type="parTrans" cxnId="{E9CA204B-0643-44C4-9C33-A5F9A2E3316A}">
      <dgm:prSet/>
      <dgm:spPr/>
      <dgm:t>
        <a:bodyPr/>
        <a:lstStyle/>
        <a:p>
          <a:endParaRPr lang="ru-RU"/>
        </a:p>
      </dgm:t>
    </dgm:pt>
    <dgm:pt modelId="{0EC2DC83-2AA3-4687-A281-7D1BF8D6E10D}" type="pres">
      <dgm:prSet presAssocID="{30DAA92B-6532-4FCA-84A7-ACED3FE7C81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12B3F2-CECD-4243-B5A2-9F00E8233B68}" type="pres">
      <dgm:prSet presAssocID="{CFE874C4-FD5F-4AF6-8888-4AF370873744}" presName="circle1" presStyleLbl="node1" presStyleIdx="0" presStyleCnt="3"/>
      <dgm:spPr>
        <a:solidFill>
          <a:schemeClr val="accent4">
            <a:lumMod val="40000"/>
            <a:lumOff val="60000"/>
          </a:schemeClr>
        </a:solidFill>
      </dgm:spPr>
    </dgm:pt>
    <dgm:pt modelId="{6AB2E076-5C68-4711-822A-71D05A944C03}" type="pres">
      <dgm:prSet presAssocID="{CFE874C4-FD5F-4AF6-8888-4AF370873744}" presName="space" presStyleCnt="0"/>
      <dgm:spPr/>
    </dgm:pt>
    <dgm:pt modelId="{ADFA2D2B-EBCB-4845-8298-AFDC74F8E555}" type="pres">
      <dgm:prSet presAssocID="{CFE874C4-FD5F-4AF6-8888-4AF370873744}" presName="rect1" presStyleLbl="alignAcc1" presStyleIdx="0" presStyleCnt="3"/>
      <dgm:spPr/>
      <dgm:t>
        <a:bodyPr/>
        <a:lstStyle/>
        <a:p>
          <a:endParaRPr lang="ru-RU"/>
        </a:p>
      </dgm:t>
    </dgm:pt>
    <dgm:pt modelId="{F627E4F8-DE46-49E6-B0B7-66C5E99F8429}" type="pres">
      <dgm:prSet presAssocID="{01C53849-B4CE-4BDA-B4AD-77047F24F4E5}" presName="vertSpace2" presStyleLbl="node1" presStyleIdx="0" presStyleCnt="3"/>
      <dgm:spPr/>
    </dgm:pt>
    <dgm:pt modelId="{701D114D-05C1-4E4B-ABA8-5B444E7741AD}" type="pres">
      <dgm:prSet presAssocID="{01C53849-B4CE-4BDA-B4AD-77047F24F4E5}" presName="circle2" presStyleLbl="node1" presStyleIdx="1" presStyleCnt="3"/>
      <dgm:spPr>
        <a:solidFill>
          <a:schemeClr val="accent3">
            <a:lumMod val="40000"/>
            <a:lumOff val="60000"/>
          </a:schemeClr>
        </a:solidFill>
      </dgm:spPr>
    </dgm:pt>
    <dgm:pt modelId="{0392DD40-5978-427E-B79A-80370B66D258}" type="pres">
      <dgm:prSet presAssocID="{01C53849-B4CE-4BDA-B4AD-77047F24F4E5}" presName="rect2" presStyleLbl="alignAcc1" presStyleIdx="1" presStyleCnt="3"/>
      <dgm:spPr/>
      <dgm:t>
        <a:bodyPr/>
        <a:lstStyle/>
        <a:p>
          <a:endParaRPr lang="ru-RU"/>
        </a:p>
      </dgm:t>
    </dgm:pt>
    <dgm:pt modelId="{819763B6-4367-4307-A37C-B312886AAF60}" type="pres">
      <dgm:prSet presAssocID="{4295A81E-E4D3-48A6-B091-1B9EFE14BF6D}" presName="vertSpace3" presStyleLbl="node1" presStyleIdx="1" presStyleCnt="3"/>
      <dgm:spPr/>
    </dgm:pt>
    <dgm:pt modelId="{9435D6EE-E2AA-4287-880D-D3079F9E0947}" type="pres">
      <dgm:prSet presAssocID="{4295A81E-E4D3-48A6-B091-1B9EFE14BF6D}" presName="circle3" presStyleLbl="node1" presStyleIdx="2" presStyleCnt="3"/>
      <dgm:spPr/>
    </dgm:pt>
    <dgm:pt modelId="{3A516A4F-B123-4B1E-8468-88C706D0F731}" type="pres">
      <dgm:prSet presAssocID="{4295A81E-E4D3-48A6-B091-1B9EFE14BF6D}" presName="rect3" presStyleLbl="alignAcc1" presStyleIdx="2" presStyleCnt="3"/>
      <dgm:spPr/>
      <dgm:t>
        <a:bodyPr/>
        <a:lstStyle/>
        <a:p>
          <a:endParaRPr lang="ru-RU"/>
        </a:p>
      </dgm:t>
    </dgm:pt>
    <dgm:pt modelId="{E1F6431E-0EDB-478F-9F33-5CDF70F8B37B}" type="pres">
      <dgm:prSet presAssocID="{CFE874C4-FD5F-4AF6-8888-4AF37087374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B0534-9044-451F-8452-59E857CB6410}" type="pres">
      <dgm:prSet presAssocID="{01C53849-B4CE-4BDA-B4AD-77047F24F4E5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DFA17-EBEB-4167-A502-898FFAC3ADDD}" type="pres">
      <dgm:prSet presAssocID="{4295A81E-E4D3-48A6-B091-1B9EFE14BF6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054C9F-5544-4B58-A16F-C4DCD6649CC8}" type="presOf" srcId="{01C53849-B4CE-4BDA-B4AD-77047F24F4E5}" destId="{1A1B0534-9044-451F-8452-59E857CB6410}" srcOrd="1" destOrd="0" presId="urn:microsoft.com/office/officeart/2005/8/layout/target3"/>
    <dgm:cxn modelId="{5CEA88A1-832E-4168-B49F-1FB0F3AC42F3}" type="presOf" srcId="{01C53849-B4CE-4BDA-B4AD-77047F24F4E5}" destId="{0392DD40-5978-427E-B79A-80370B66D258}" srcOrd="0" destOrd="0" presId="urn:microsoft.com/office/officeart/2005/8/layout/target3"/>
    <dgm:cxn modelId="{236B7A56-E816-438C-B768-EAD1FEBA3197}" type="presOf" srcId="{CFE874C4-FD5F-4AF6-8888-4AF370873744}" destId="{E1F6431E-0EDB-478F-9F33-5CDF70F8B37B}" srcOrd="1" destOrd="0" presId="urn:microsoft.com/office/officeart/2005/8/layout/target3"/>
    <dgm:cxn modelId="{01F95F7F-A643-472D-9238-0EEC378879C9}" type="presOf" srcId="{CFE874C4-FD5F-4AF6-8888-4AF370873744}" destId="{ADFA2D2B-EBCB-4845-8298-AFDC74F8E555}" srcOrd="0" destOrd="0" presId="urn:microsoft.com/office/officeart/2005/8/layout/target3"/>
    <dgm:cxn modelId="{56F054DE-4E29-473F-9690-D71605CF9231}" type="presOf" srcId="{4295A81E-E4D3-48A6-B091-1B9EFE14BF6D}" destId="{73CDFA17-EBEB-4167-A502-898FFAC3ADDD}" srcOrd="1" destOrd="0" presId="urn:microsoft.com/office/officeart/2005/8/layout/target3"/>
    <dgm:cxn modelId="{E5C82F5D-F4FD-4724-9791-9D16D65CC4EF}" srcId="{30DAA92B-6532-4FCA-84A7-ACED3FE7C812}" destId="{4295A81E-E4D3-48A6-B091-1B9EFE14BF6D}" srcOrd="2" destOrd="0" parTransId="{FB74D778-4BBA-44A0-8C99-E761078B1B8F}" sibTransId="{FEA42AA9-203D-49AF-B3A2-BADA271EB82E}"/>
    <dgm:cxn modelId="{9AC20F6A-B491-46F5-8C3F-029E6A49BCD3}" type="presOf" srcId="{30DAA92B-6532-4FCA-84A7-ACED3FE7C812}" destId="{0EC2DC83-2AA3-4687-A281-7D1BF8D6E10D}" srcOrd="0" destOrd="0" presId="urn:microsoft.com/office/officeart/2005/8/layout/target3"/>
    <dgm:cxn modelId="{60073D73-22B2-4446-8B08-41B1F34FD5F9}" srcId="{30DAA92B-6532-4FCA-84A7-ACED3FE7C812}" destId="{CFE874C4-FD5F-4AF6-8888-4AF370873744}" srcOrd="0" destOrd="0" parTransId="{8840CDA0-B922-4A4C-BC7C-03684C422129}" sibTransId="{5F11E28B-23BC-4DEF-94FB-3B939F7FA47A}"/>
    <dgm:cxn modelId="{0C561E0E-F33B-4C34-9569-032FE18E5E9E}" type="presOf" srcId="{4295A81E-E4D3-48A6-B091-1B9EFE14BF6D}" destId="{3A516A4F-B123-4B1E-8468-88C706D0F731}" srcOrd="0" destOrd="0" presId="urn:microsoft.com/office/officeart/2005/8/layout/target3"/>
    <dgm:cxn modelId="{E9CA204B-0643-44C4-9C33-A5F9A2E3316A}" srcId="{30DAA92B-6532-4FCA-84A7-ACED3FE7C812}" destId="{01C53849-B4CE-4BDA-B4AD-77047F24F4E5}" srcOrd="1" destOrd="0" parTransId="{723F9D0E-5B92-4BDA-BC82-EA85E9EF0B07}" sibTransId="{F880CD08-6102-470D-929B-7A9AA5804B21}"/>
    <dgm:cxn modelId="{EA969D7B-16BE-488B-AA30-D05CF437EEBA}" type="presParOf" srcId="{0EC2DC83-2AA3-4687-A281-7D1BF8D6E10D}" destId="{9412B3F2-CECD-4243-B5A2-9F00E8233B68}" srcOrd="0" destOrd="0" presId="urn:microsoft.com/office/officeart/2005/8/layout/target3"/>
    <dgm:cxn modelId="{2DDA0C0A-8B9B-48AD-8278-E24ED870B44A}" type="presParOf" srcId="{0EC2DC83-2AA3-4687-A281-7D1BF8D6E10D}" destId="{6AB2E076-5C68-4711-822A-71D05A944C03}" srcOrd="1" destOrd="0" presId="urn:microsoft.com/office/officeart/2005/8/layout/target3"/>
    <dgm:cxn modelId="{7CF2EBD1-019D-47E0-810E-C53CB5E246A3}" type="presParOf" srcId="{0EC2DC83-2AA3-4687-A281-7D1BF8D6E10D}" destId="{ADFA2D2B-EBCB-4845-8298-AFDC74F8E555}" srcOrd="2" destOrd="0" presId="urn:microsoft.com/office/officeart/2005/8/layout/target3"/>
    <dgm:cxn modelId="{9C7F5E2F-997C-429F-BE40-438EDEA5886C}" type="presParOf" srcId="{0EC2DC83-2AA3-4687-A281-7D1BF8D6E10D}" destId="{F627E4F8-DE46-49E6-B0B7-66C5E99F8429}" srcOrd="3" destOrd="0" presId="urn:microsoft.com/office/officeart/2005/8/layout/target3"/>
    <dgm:cxn modelId="{1801BDB3-9CD2-4372-8188-EEADBB51C80E}" type="presParOf" srcId="{0EC2DC83-2AA3-4687-A281-7D1BF8D6E10D}" destId="{701D114D-05C1-4E4B-ABA8-5B444E7741AD}" srcOrd="4" destOrd="0" presId="urn:microsoft.com/office/officeart/2005/8/layout/target3"/>
    <dgm:cxn modelId="{362315CE-7C67-4F59-B3E5-7884CA75638E}" type="presParOf" srcId="{0EC2DC83-2AA3-4687-A281-7D1BF8D6E10D}" destId="{0392DD40-5978-427E-B79A-80370B66D258}" srcOrd="5" destOrd="0" presId="urn:microsoft.com/office/officeart/2005/8/layout/target3"/>
    <dgm:cxn modelId="{B888653C-5EDF-45BF-BF90-B4732EF87E8A}" type="presParOf" srcId="{0EC2DC83-2AA3-4687-A281-7D1BF8D6E10D}" destId="{819763B6-4367-4307-A37C-B312886AAF60}" srcOrd="6" destOrd="0" presId="urn:microsoft.com/office/officeart/2005/8/layout/target3"/>
    <dgm:cxn modelId="{E74547CD-F64F-4CC4-B8B2-4A82406485FF}" type="presParOf" srcId="{0EC2DC83-2AA3-4687-A281-7D1BF8D6E10D}" destId="{9435D6EE-E2AA-4287-880D-D3079F9E0947}" srcOrd="7" destOrd="0" presId="urn:microsoft.com/office/officeart/2005/8/layout/target3"/>
    <dgm:cxn modelId="{93322A36-F6AB-4F27-8C40-E28A2D7F4821}" type="presParOf" srcId="{0EC2DC83-2AA3-4687-A281-7D1BF8D6E10D}" destId="{3A516A4F-B123-4B1E-8468-88C706D0F731}" srcOrd="8" destOrd="0" presId="urn:microsoft.com/office/officeart/2005/8/layout/target3"/>
    <dgm:cxn modelId="{53244C34-1AB9-4931-AFE5-1D2E48D3CA29}" type="presParOf" srcId="{0EC2DC83-2AA3-4687-A281-7D1BF8D6E10D}" destId="{E1F6431E-0EDB-478F-9F33-5CDF70F8B37B}" srcOrd="9" destOrd="0" presId="urn:microsoft.com/office/officeart/2005/8/layout/target3"/>
    <dgm:cxn modelId="{DD96EFA7-C19B-4795-AAF4-0C058766B4BA}" type="presParOf" srcId="{0EC2DC83-2AA3-4687-A281-7D1BF8D6E10D}" destId="{1A1B0534-9044-451F-8452-59E857CB6410}" srcOrd="10" destOrd="0" presId="urn:microsoft.com/office/officeart/2005/8/layout/target3"/>
    <dgm:cxn modelId="{F6FA67B1-D5CD-44F1-8D62-5BEF7E816C8E}" type="presParOf" srcId="{0EC2DC83-2AA3-4687-A281-7D1BF8D6E10D}" destId="{73CDFA17-EBEB-4167-A502-898FFAC3ADD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11A5E-5149-4B6E-BC39-F2440A1C02BD}">
      <dsp:nvSpPr>
        <dsp:cNvPr id="0" name=""/>
        <dsp:cNvSpPr/>
      </dsp:nvSpPr>
      <dsp:spPr>
        <a:xfrm>
          <a:off x="627221" y="0"/>
          <a:ext cx="7108507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E8AA50-1FD7-40A3-BE9E-BC0FE4312704}">
      <dsp:nvSpPr>
        <dsp:cNvPr id="0" name=""/>
        <dsp:cNvSpPr/>
      </dsp:nvSpPr>
      <dsp:spPr>
        <a:xfrm>
          <a:off x="4185" y="1130485"/>
          <a:ext cx="2013151" cy="2264991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Внутренний контроль качества образования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02459" y="1228759"/>
        <a:ext cx="1816603" cy="2068443"/>
      </dsp:txXfrm>
    </dsp:sp>
    <dsp:sp modelId="{B9078858-7223-46DC-A81D-20974FB01110}">
      <dsp:nvSpPr>
        <dsp:cNvPr id="0" name=""/>
        <dsp:cNvSpPr/>
      </dsp:nvSpPr>
      <dsp:spPr>
        <a:xfrm>
          <a:off x="2117994" y="1159062"/>
          <a:ext cx="2013151" cy="220783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Внутренние мониторинги качества образования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216268" y="1257336"/>
        <a:ext cx="1816603" cy="2011289"/>
      </dsp:txXfrm>
    </dsp:sp>
    <dsp:sp modelId="{6CFE6D6B-5BBD-4A92-B49E-E17FD893342A}">
      <dsp:nvSpPr>
        <dsp:cNvPr id="0" name=""/>
        <dsp:cNvSpPr/>
      </dsp:nvSpPr>
      <dsp:spPr>
        <a:xfrm>
          <a:off x="4231803" y="1195198"/>
          <a:ext cx="2013151" cy="2135566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Социологические опросы участников образовательных отношений с целью установления степени удовлетворенности деятельностью образовательной организации 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4330077" y="1293472"/>
        <a:ext cx="1816603" cy="1939018"/>
      </dsp:txXfrm>
    </dsp:sp>
    <dsp:sp modelId="{EBBF530A-F7BA-4525-B629-5DB438AF5418}">
      <dsp:nvSpPr>
        <dsp:cNvPr id="0" name=""/>
        <dsp:cNvSpPr/>
      </dsp:nvSpPr>
      <dsp:spPr>
        <a:xfrm>
          <a:off x="6345612" y="1357788"/>
          <a:ext cx="2013151" cy="181038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Проведение </a:t>
          </a:r>
          <a:r>
            <a:rPr lang="ru-RU" sz="1400" b="1" kern="1200" dirty="0" err="1" smtClean="0">
              <a:solidFill>
                <a:schemeClr val="tx1"/>
              </a:solidFill>
            </a:rPr>
            <a:t>самообследования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6433988" y="1446164"/>
        <a:ext cx="1836399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2B3F2-CECD-4243-B5A2-9F00E8233B68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FA2D2B-EBCB-4845-8298-AFDC74F8E555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ПОЛОЖЕНИЕ О СИСТЕМЕ ВНУТРЕННЕГО МОНИТОРИНГА КАЧЕСТВА ОБРАЗОВАНИЯ</a:t>
          </a:r>
          <a:endParaRPr lang="ru-RU" sz="1600" b="1" kern="1200" dirty="0"/>
        </a:p>
      </dsp:txBody>
      <dsp:txXfrm>
        <a:off x="2262981" y="0"/>
        <a:ext cx="5966618" cy="1357791"/>
      </dsp:txXfrm>
    </dsp:sp>
    <dsp:sp modelId="{701D114D-05C1-4E4B-ABA8-5B444E7741AD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2DD40-5978-427E-B79A-80370B66D258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ПОЛОЖЕНИЕ О ВНУТРЕННЕЙ НЕЗАВИСИМОЙ ОЦЕНКЕ КАЧЕСТВА ОБРАЗОВАНИЯ</a:t>
          </a:r>
          <a:r>
            <a:rPr lang="ru-RU" sz="1600" kern="1200" dirty="0" smtClean="0"/>
            <a:t>; </a:t>
          </a:r>
          <a:endParaRPr lang="ru-RU" sz="1600" kern="1200" dirty="0"/>
        </a:p>
      </dsp:txBody>
      <dsp:txXfrm>
        <a:off x="2262981" y="1357791"/>
        <a:ext cx="5966618" cy="1357787"/>
      </dsp:txXfrm>
    </dsp:sp>
    <dsp:sp modelId="{9435D6EE-E2AA-4287-880D-D3079F9E0947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16A4F-B123-4B1E-8468-88C706D0F731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Программа внутренней системы оценки качества образования в ФГБОУ ВО «СКГМИ (ГТУ)» НА 2022-2023 УЧЕБНЫЙ ГОД</a:t>
          </a:r>
          <a:endParaRPr lang="ru-RU" sz="1600" kern="1200" dirty="0" smtClean="0"/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262981" y="2715579"/>
        <a:ext cx="5966618" cy="1357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3130F-86BD-471F-8992-9656511EAA93}" type="datetimeFigureOut">
              <a:rPr lang="ru-RU" smtClean="0"/>
              <a:pPr/>
              <a:t>08.09.2022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34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52747"/>
            <a:ext cx="543941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3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064A5-1DC9-4A34-B0D3-A092DE9BB72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7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6214AC-42D7-4112-B607-287FA1B3348F}" type="datetimeFigureOut">
              <a:rPr lang="ru-RU" smtClean="0"/>
              <a:pPr/>
              <a:t>08.09.2022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08.09.2022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08.09.2022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08.09.2022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08.09.2022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08.09.2022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08.09.2022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08.09.2022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08.09.2022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6214AC-42D7-4112-B607-287FA1B3348F}" type="datetimeFigureOut">
              <a:rPr lang="ru-RU" smtClean="0"/>
              <a:pPr/>
              <a:t>08.09.2022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6214AC-42D7-4112-B607-287FA1B3348F}" type="datetimeFigureOut">
              <a:rPr lang="ru-RU" smtClean="0"/>
              <a:pPr/>
              <a:t>08.09.2022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6214AC-42D7-4112-B607-287FA1B3348F}" type="datetimeFigureOut">
              <a:rPr lang="ru-RU" smtClean="0"/>
              <a:pPr/>
              <a:t>08.09.2022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58530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895351"/>
            <a:ext cx="7772400" cy="2687012"/>
          </a:xfrm>
        </p:spPr>
        <p:txBody>
          <a:bodyPr>
            <a:norm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науки и высшего образования Российской Федерации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ФГБОУ ВО «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Северо-Кавказский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горно-металлургический институт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(государственный технологический университет)»</a:t>
            </a:r>
            <a:r>
              <a:rPr lang="ru-RU" sz="6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6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Оценка качества образования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Герб института1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8075" y="152400"/>
            <a:ext cx="2000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090" y="142874"/>
            <a:ext cx="9001909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3" descr="Герб института1"/>
          <p:cNvPicPr>
            <a:picLocks noGrp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2325" y="542926"/>
            <a:ext cx="1971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46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95500" y="274638"/>
            <a:ext cx="6591300" cy="1143000"/>
          </a:xfrm>
        </p:spPr>
        <p:txBody>
          <a:bodyPr/>
          <a:lstStyle/>
          <a:p>
            <a:pPr algn="ctr"/>
            <a:r>
              <a:rPr lang="ru-RU" dirty="0" smtClean="0"/>
              <a:t>Локальные акты </a:t>
            </a:r>
            <a:endParaRPr lang="ru-RU" dirty="0"/>
          </a:p>
        </p:txBody>
      </p:sp>
      <p:pic>
        <p:nvPicPr>
          <p:cNvPr id="5" name="Содержимое 3" descr="Герб института1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7650" y="0"/>
            <a:ext cx="21621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600" y="247650"/>
            <a:ext cx="616267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rgbClr val="FF0000"/>
                </a:solidFill>
              </a:rPr>
              <a:t>НАПРАВЛЕНИЯ  ВСОКО  НА 2020-203 УЧ. ГОД.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Оценка качества образовательных компонентов осуществляется по следующим направлениям</a:t>
            </a:r>
            <a:r>
              <a:rPr lang="ru-RU" sz="2200" b="0" dirty="0" smtClean="0"/>
              <a:t>: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61950" y="1304924"/>
            <a:ext cx="4429124" cy="4286251"/>
          </a:xfrm>
        </p:spPr>
        <p:txBody>
          <a:bodyPr>
            <a:normAutofit fontScale="25000" lnSpcReduction="20000"/>
          </a:bodyPr>
          <a:lstStyle/>
          <a:p>
            <a:r>
              <a:rPr lang="ru-RU" sz="4800" dirty="0" smtClean="0"/>
              <a:t>:</a:t>
            </a:r>
          </a:p>
          <a:p>
            <a:r>
              <a:rPr lang="ru-RU" sz="4800" dirty="0" smtClean="0"/>
              <a:t>1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. Качество образовательных результатов: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− предметные результаты обучения (включая сравнение данных внутренней и внешней диагностики, в т.ч. ГИА);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− личностные результаты;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− результативность научных и инновационных исследований (достижения обучающихся на конкурсах, соревнованиях, олимпиадах и т.д.);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− удовлетворенность заказчика качеством образовательных результатов;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- научно-исследовательская работа обучающихся;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- качество СРО.</a:t>
            </a:r>
          </a:p>
          <a:p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2. Качество реализации образовательного процесса: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− основные образовательные программы (соответствие требованиям ФГОС ВО, СПО);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− мониторинг выполнения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аккредитационных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показателей;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− внешняя оценка удовлетворенности потребителей образовательных услуг качеством и доступностью образования на основании использования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опросников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и тестов;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24400" y="1457325"/>
            <a:ext cx="3990975" cy="43815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3. Качество условий, обеспечивающих образовательный процесс:</a:t>
            </a: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учебно-методического обеспечения образовательных программ: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− материально-техническое обеспечение;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− информационное и библиотечное обеспечение;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− санитарно-гигиенические и эстетические условия;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− медицинское сопровождение и общественное питание;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− психологический климат в образовательной организации;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− кадровое обеспечение (включая повышение квалификации, инновационную и научно-методическую деятельность педагогических работников);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− общественное управление образовательной организацией (ученый совет Университета, ученые советы факультетов, совет обучающихся);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− документооборот и нормативно-правовое обеспечение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3" descr="Герб института1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0"/>
            <a:ext cx="21621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77077" y="1790362"/>
            <a:ext cx="767500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7077" y="2523302"/>
            <a:ext cx="781029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17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>
          <a:xfrm>
            <a:off x="691978" y="2978923"/>
            <a:ext cx="8049912" cy="1065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4824" y="1329265"/>
            <a:ext cx="5400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95. Независимая оценка качества образования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584" y="1921120"/>
            <a:ext cx="539908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Независимая оценка качества 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сведений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подготовки обучающихся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образовательных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Независимая оценка качества образования включает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себя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независимую оценку качества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обучающихся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независимую оценку качества условий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образовательной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организациями, осуществляющими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деятельность.</a:t>
            </a:r>
          </a:p>
        </p:txBody>
      </p:sp>
      <p:pic>
        <p:nvPicPr>
          <p:cNvPr id="1026" name="Picture 2" descr="http://vedomostiural.ru/uploadedFiles/images/img301092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57" t="10546" r="3303" b="2085"/>
          <a:stretch/>
        </p:blipFill>
        <p:spPr bwMode="auto">
          <a:xfrm>
            <a:off x="5905500" y="1698597"/>
            <a:ext cx="2926080" cy="431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Содержимое 3" descr="Герб института1"/>
          <p:cNvPicPr>
            <a:picLocks noGrp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0875" y="180976"/>
            <a:ext cx="25717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70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6751" y="447675"/>
            <a:ext cx="759142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России от 31.07.2020 № 860 «Об утверждении показателей, характеризующих общие критерии оценки качества условий осуществления образовательной деятельности организациями, осуществляющими образовательную деятельность по образовательным программам высшего образования»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-Приказ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14.08.2020 № 831 «Об утверждении требований к структурам официального сайта образовательной организации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информационнотеле-коммуникационной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сети «Интернет» и формату представления информации»;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-Федеральные государственные образовательные стандарты высшего образования (далее – ФГОС ВО,ФГОС СПО );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-Письмо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России от 15.02.2018 N 05-436 О методических рекомендациях (вместе с Методическими рекомендациями по организации и проведению в образовательных организациях высшего образования внутренней независимой оценки качества образования по образовательным программам высшего образования - программам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программам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программам магистратуры;)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-Приказ Министерства науки и высшего образования Российской Федерации от 25.11.2021 №1094 "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аккредитационных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показателей по образовательным программам высшего образования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"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от 29.11.2021 №869 "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аккредитационных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показателей по образовательным программам среднего профессионального образования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9846" y="419099"/>
            <a:ext cx="8562704" cy="4832092"/>
          </a:xfrm>
          <a:prstGeom prst="rect">
            <a:avLst/>
          </a:prstGeom>
          <a:ln w="38100">
            <a:solidFill>
              <a:srgbClr val="256569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</a:rPr>
              <a:t>4.6. Требования к применяемым механизмам оценки качества образовательной деятельности и подготовки обучающихся по программе </a:t>
            </a:r>
            <a:r>
              <a:rPr lang="ru-RU" sz="1400" b="1" dirty="0" err="1">
                <a:latin typeface="Times New Roman" panose="02020603050405020304" pitchFamily="18" charset="0"/>
              </a:rPr>
              <a:t>бакалавриата</a:t>
            </a:r>
            <a:r>
              <a:rPr lang="ru-RU" sz="1400" b="1" dirty="0"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</a:rPr>
              <a:t>4.6.1. Качество образовательной деятельности и подготовки обучающихся по программе </a:t>
            </a:r>
            <a:r>
              <a:rPr lang="ru-RU" sz="1400" dirty="0" err="1">
                <a:latin typeface="Times New Roman" panose="02020603050405020304" pitchFamily="18" charset="0"/>
              </a:rPr>
              <a:t>бакалавриата</a:t>
            </a:r>
            <a:r>
              <a:rPr lang="ru-RU" sz="1400" dirty="0">
                <a:latin typeface="Times New Roman" panose="02020603050405020304" pitchFamily="18" charset="0"/>
              </a:rPr>
              <a:t> определяется в рамках системы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внутренней оценки</a:t>
            </a:r>
            <a:r>
              <a:rPr lang="ru-RU" sz="1400" dirty="0">
                <a:latin typeface="Times New Roman" panose="02020603050405020304" pitchFamily="18" charset="0"/>
              </a:rPr>
              <a:t>, а также системы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внешней оценки</a:t>
            </a:r>
            <a:r>
              <a:rPr lang="ru-RU" sz="1400" dirty="0">
                <a:latin typeface="Times New Roman" panose="02020603050405020304" pitchFamily="18" charset="0"/>
              </a:rPr>
              <a:t>, в которой Организация принимает участие на добровольной основе.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</a:rPr>
              <a:t>4.6.2. В целях совершенствования программы </a:t>
            </a:r>
            <a:r>
              <a:rPr lang="ru-RU" sz="1400" dirty="0" err="1">
                <a:latin typeface="Times New Roman" panose="02020603050405020304" pitchFamily="18" charset="0"/>
              </a:rPr>
              <a:t>бакалавриата</a:t>
            </a:r>
            <a:r>
              <a:rPr lang="ru-RU" sz="1400" dirty="0">
                <a:latin typeface="Times New Roman" panose="02020603050405020304" pitchFamily="18" charset="0"/>
              </a:rPr>
              <a:t> Организация при проведении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регулярной внутренней оценки качества образовательной деятельности </a:t>
            </a:r>
            <a:r>
              <a:rPr lang="ru-RU" sz="1400" dirty="0">
                <a:latin typeface="Times New Roman" panose="02020603050405020304" pitchFamily="18" charset="0"/>
              </a:rPr>
              <a:t>и подготовки обучающихся по программе </a:t>
            </a:r>
            <a:r>
              <a:rPr lang="ru-RU" sz="1400" dirty="0" err="1">
                <a:latin typeface="Times New Roman" panose="02020603050405020304" pitchFamily="18" charset="0"/>
              </a:rPr>
              <a:t>бакалавриата</a:t>
            </a:r>
            <a:r>
              <a:rPr lang="ru-RU" sz="1400" dirty="0">
                <a:latin typeface="Times New Roman" panose="02020603050405020304" pitchFamily="18" charset="0"/>
              </a:rPr>
              <a:t> привлекает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РАБОТОДАТЕЛЕЙ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</a:rPr>
              <a:t>и (или) их объединения</a:t>
            </a:r>
            <a:r>
              <a:rPr lang="ru-RU" sz="1400" dirty="0">
                <a:latin typeface="Times New Roman" panose="02020603050405020304" pitchFamily="18" charset="0"/>
              </a:rPr>
              <a:t>, иных юридических и (или) физических лиц, включая педагогических работников Организации.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</a:rPr>
              <a:t>В рамках внутренней системы оценки качества образовательной деятельности по программе </a:t>
            </a:r>
            <a:r>
              <a:rPr lang="ru-RU" sz="1400" dirty="0" err="1" smtClean="0">
                <a:latin typeface="Times New Roman" panose="02020603050405020304" pitchFamily="18" charset="0"/>
              </a:rPr>
              <a:t>бакалавриата</a:t>
            </a:r>
            <a:r>
              <a:rPr lang="ru-RU" sz="1400" dirty="0" smtClean="0">
                <a:latin typeface="Times New Roman" panose="02020603050405020304" pitchFamily="18" charset="0"/>
              </a:rPr>
              <a:t>, </a:t>
            </a:r>
            <a:r>
              <a:rPr lang="ru-RU" sz="1400" dirty="0">
                <a:latin typeface="Times New Roman" panose="02020603050405020304" pitchFamily="18" charset="0"/>
              </a:rPr>
              <a:t>содержания, организации и </a:t>
            </a:r>
            <a:r>
              <a:rPr lang="ru-RU" sz="1400" dirty="0" smtClean="0">
                <a:latin typeface="Times New Roman" panose="02020603050405020304" pitchFamily="18" charset="0"/>
              </a:rPr>
              <a:t>качества 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обучающимся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предоставляется возможность оценивания условий</a:t>
            </a:r>
            <a:r>
              <a:rPr lang="ru-RU" sz="1400" dirty="0" smtClean="0">
                <a:latin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</a:rPr>
              <a:t>образовательного процесса в целом и отдельных дисциплин (модулей) и практик.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</a:rPr>
              <a:t>4.6.3. Внешняя оценка качества образовательной деятельности по программе </a:t>
            </a:r>
            <a:r>
              <a:rPr lang="ru-RU" sz="1400" dirty="0" err="1">
                <a:latin typeface="Times New Roman" panose="02020603050405020304" pitchFamily="18" charset="0"/>
              </a:rPr>
              <a:t>бакалавриата</a:t>
            </a:r>
            <a:r>
              <a:rPr lang="ru-RU" sz="1400" dirty="0">
                <a:latin typeface="Times New Roman" panose="02020603050405020304" pitchFamily="18" charset="0"/>
              </a:rPr>
              <a:t> в рамках процедуры государственной аккредитации осуществляется с целью подтверждения соответствия образовательной деятельности по программе </a:t>
            </a:r>
            <a:r>
              <a:rPr lang="ru-RU" sz="1400" dirty="0" err="1">
                <a:latin typeface="Times New Roman" panose="02020603050405020304" pitchFamily="18" charset="0"/>
              </a:rPr>
              <a:t>бакалавриата</a:t>
            </a:r>
            <a:r>
              <a:rPr lang="ru-RU" sz="1400" dirty="0">
                <a:latin typeface="Times New Roman" panose="02020603050405020304" pitchFamily="18" charset="0"/>
              </a:rPr>
              <a:t> требованиям ФГОС ВО.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</a:rPr>
              <a:t>4.6.4. Внешняя оценка качества образовательной деятельности и подготовки обучающихся по программе </a:t>
            </a:r>
            <a:r>
              <a:rPr lang="ru-RU" sz="1400" dirty="0" err="1">
                <a:latin typeface="Times New Roman" panose="02020603050405020304" pitchFamily="18" charset="0"/>
              </a:rPr>
              <a:t>бакалавриата</a:t>
            </a:r>
            <a:r>
              <a:rPr lang="ru-RU" sz="1400" dirty="0">
                <a:latin typeface="Times New Roman" panose="02020603050405020304" pitchFamily="18" charset="0"/>
              </a:rPr>
              <a:t> может осуществляться в рамках профессионально-общественной аккредитации, проводимой работодателями, их объединениями, а также уполномоченными ими организациями, в том числе иностранными организациями, либо авторизованными национальными профессионально-общественными организациями, входящими в международные структуры, с целью признания качества и уровня подготовки выпускников отвечающими требованиям профессиональных стандартов (при наличии) и (или) требованиям рынка труда к специалистам соответствующего профиля.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026" y="485775"/>
            <a:ext cx="2774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ФГОС (ВО)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63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2075" y="621794"/>
            <a:ext cx="7162800" cy="483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Содержимое 3" descr="Герб института1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669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550" y="0"/>
            <a:ext cx="6953250" cy="1504950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России от 15.02.2018 N 05-436 О методических рекомендациях (вместе с Методическими рекомендациями по организации и проведению в образовательных организациях высшего образования внутренней независимой оценки качества образования по образовательным программам высшего образования - программам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программам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программам магистратуры;)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42925" y="1638300"/>
            <a:ext cx="4040188" cy="4343399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2.2 ОСУЩЕСТВЛЕНИЕ ВНУТРЕННЕЙ НЕЗАВИСИМОЙ ОЦЕНКИ КАЧЕСТВА ПОДГОТОВКИ ОБУЧАЮЩИХСЯ В РАМКАХ ПРОМЕЖУТОЧНОЙ АТТЕСТАЦИИ ОБУЧАЮЩИХСЯ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ИТОГАМ ПРОХОЖДЕНИЯ ПРАКТИК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…. Для достижения максимальной объективности и независимости оценки качества подготовки обучающихся в рамках промежуточной аттестации обучающихся по итогам прохождения практик рекомендуется: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создавать комиссии для проведения процедур промежуточной аттестации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ОБУЧАЮЩИХСЯ ПО ПРАКТИКАМ С ВКЛЮЧЕНИЕМ В ИХ СОСТАВ ПРЕДСТАВИТЕЛЕЙ ОРГАНИЗАЦИЙ И ПРЕДПРИЯТИЙ,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БАЗЕ КОТОРЫХ ПРОВОДИЛАСЬ ПРАКТИКА;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проводить процедуры промежуточной аттестации по практикам непосредственно на базе указанных организаций и предприятий;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осуществлять разработку, рецензирование и апробацию используемых в процессе промежуточной аттестации фондов оценочных средств с привлечением представителей вышеуказанных организаций и предприятий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1700" y="1409699"/>
            <a:ext cx="4041775" cy="4733926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2.3 ОСУЩЕСТВЛЕНИЕ ВНУТРЕННЕЙ НЕЗАВИСИМОЙ ОЦЕНКИ КАЧЕСТВА ПОДГОТОВКИ ОБУЧАЮЩИХСЯ В РАМКАХ ПРОМЕЖУТОЧНОЙ АТТЕСТАЦИИ ОБУЧАЮЩИХСЯ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ИТОГАМ ВЫПОЛНЕНИЯ КУРСОВЫХ РАБОТ И ПРОЕКТОВ, А ТАКЖЕ УЧАСТИЯ В ПРОЕКТНОЙ ДЕЯТЕЛЬНОСТИ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достижения максимальной объективности и независимости оценки качества подготовки обучающихся в рамках промежуточной аттестации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ИТОГАМ ВЫПОЛНЕНИЯ КУРСОВЫХ РАБОТ И ПРОЕКТОВ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также участия в проектной деятельности рекомендуется: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 назначении обучающемуся задания на проектирование по возможности отдавать предпочтение темам,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СФОРМУЛИРОВАННЫМ ПРЕДСТАВИТЕЛЯМИ ОРГАНИЗАЦИЙ И ПРЕДПРИЯТИЙ, СООТВЕТСТВУЮЩИХ НАПРАВЛЕННОСТИ ОП ВО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осуществлять перед процедурой защиты проекта (работы) проверку пояснительной записки к проекту (работе) или рукописи на наличие заимствований (проверку на плагиат);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ПРИ ФОРМИРОВАНИИ КОМИССИИ ДЛЯ ПРОВЕДЕНИЯ ПРОЦЕДУРЫ ЗАЩИТЫ ПРОЕКТА (РАБОТЫ) ВКЛЮЧАТЬ В ЕЕ СОСТАВ ПРЕДСТАВИТЕЛЕЙ ОРГАНИЗАЦИЙ И ПРЕДПРИЯТИЙ, СООТВЕТСТВУЮЩИХ НАПРАВЛЕННОСТИ ОПВО.</a:t>
            </a:r>
          </a:p>
          <a:p>
            <a:endParaRPr lang="ru-RU" dirty="0"/>
          </a:p>
        </p:txBody>
      </p:sp>
      <p:pic>
        <p:nvPicPr>
          <p:cNvPr id="7" name="Содержимое 3" descr="Герб института1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9550"/>
            <a:ext cx="18002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36295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8325" y="274638"/>
            <a:ext cx="5905500" cy="1143000"/>
          </a:xfrm>
        </p:spPr>
        <p:txBody>
          <a:bodyPr/>
          <a:lstStyle/>
          <a:p>
            <a:pPr algn="ctr"/>
            <a:r>
              <a:rPr lang="ru-RU" dirty="0" smtClean="0"/>
              <a:t>Процедуры ВСОКО </a:t>
            </a:r>
            <a:endParaRPr lang="ru-RU" dirty="0"/>
          </a:p>
        </p:txBody>
      </p:sp>
      <p:pic>
        <p:nvPicPr>
          <p:cNvPr id="5" name="Содержимое 3" descr="Герб института1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500" y="200025"/>
            <a:ext cx="21621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Приказ </a:t>
            </a:r>
            <a:r>
              <a:rPr lang="ru-RU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Минобрнауки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России от 10.12.2013 N 1324 (ред. от 15.02.2017, с </a:t>
            </a:r>
            <a:r>
              <a:rPr lang="ru-RU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изм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 от 06.05.2022) "Об утверждении показателей деятельности образовательной организации, подлежащей </a:t>
            </a:r>
            <a:r>
              <a:rPr lang="ru-RU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самообследованию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007375"/>
              </p:ext>
            </p:extLst>
          </p:nvPr>
        </p:nvGraphicFramePr>
        <p:xfrm>
          <a:off x="53339" y="365761"/>
          <a:ext cx="9090661" cy="612457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0541"/>
                <a:gridCol w="3980027"/>
                <a:gridCol w="4600093"/>
              </a:tblGrid>
              <a:tr h="42947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 И №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АККРЕДИТАЦИОННОГО ПОКАЗАТЕЛЯ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ИСТОЧНИКИ ДАННЫХ, НЕОБХОДИМЫХ ДЛЯ РАСЧЕТА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АП1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Средний балл ЕГЭ (очная форма, </a:t>
                      </a:r>
                      <a:r>
                        <a:rPr lang="ru-RU" sz="800" b="1" dirty="0" err="1"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800" b="1" dirty="0" err="1">
                          <a:latin typeface="Times New Roman" pitchFamily="18" charset="0"/>
                          <a:cs typeface="Times New Roman" pitchFamily="18" charset="0"/>
                        </a:rPr>
                        <a:t>специалитет</a:t>
                      </a: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>
                          <a:latin typeface="Times New Roman" pitchFamily="18" charset="0"/>
                          <a:cs typeface="Times New Roman" pitchFamily="18" charset="0"/>
                        </a:rPr>
                        <a:t>ФИС ГИА и Приема.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>
                          <a:latin typeface="Times New Roman" pitchFamily="18" charset="0"/>
                          <a:cs typeface="Times New Roman" pitchFamily="18" charset="0"/>
                        </a:rPr>
                        <a:t>Информация, размещенная на официальном сайте образовательной организации</a:t>
                      </a:r>
                      <a:endParaRPr lang="ru-RU" sz="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 pitchFamily="18" charset="0"/>
                          <a:cs typeface="Times New Roman" pitchFamily="18" charset="0"/>
                        </a:rPr>
                        <a:t>АП1.1.</a:t>
                      </a:r>
                      <a:endParaRPr lang="ru-RU" sz="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Средний балл вступительных испытаний (ЕГЭ и вступительные испытания творческой направленности) (очная форма, </a:t>
                      </a:r>
                      <a:r>
                        <a:rPr lang="ru-RU" sz="800" b="1" dirty="0" err="1"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800" b="1" dirty="0" err="1">
                          <a:latin typeface="Times New Roman" pitchFamily="18" charset="0"/>
                          <a:cs typeface="Times New Roman" pitchFamily="18" charset="0"/>
                        </a:rPr>
                        <a:t>специалитет</a:t>
                      </a: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>
                          <a:latin typeface="Times New Roman" pitchFamily="18" charset="0"/>
                          <a:cs typeface="Times New Roman" pitchFamily="18" charset="0"/>
                        </a:rPr>
                        <a:t>ФИС ГИА и Приема.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>
                          <a:latin typeface="Times New Roman" pitchFamily="18" charset="0"/>
                          <a:cs typeface="Times New Roman" pitchFamily="18" charset="0"/>
                        </a:rPr>
                        <a:t>Информация, размещенная на официальном сайте образовательной организации</a:t>
                      </a:r>
                      <a:endParaRPr lang="ru-RU" sz="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АП2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Наличие электронной информационно-образовательной среды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Информация, размещенная на официальном сайте образовательной организации, доступ к которой осуществляется по ссылке на страницу образовательной организации в информационно-телекоммуникационной сети "Интернет", указанной в прилагаемых к заявлению о проведении ГА ОД документах.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ЭИОС организации, вход в которую обеспечивается на основе логина и пароля, указанных в прилагаемых к заявлению о ГА ОД документах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АП3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Доля НПР (в приведенных к целочисленным значениям ставок), имеющих ученую степень и (или) ученое звание, в том числе полученные в иностранном государстве и признанные в РФ, и (или) государственные почетные звания в соответствующей профессиональной сфере, и (или) являющиеся лауреатами государственных премий в соответствующей профессиональной сфере и приравненные к ним члены творческих союзов, лауреаты, победители и призеры творческих конкурсов в общей численности педагогических работников по соответствующей ОП ВО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Документы, прилагаемые к заявлению о проведении ГА ОД.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Информация, размещенная на официальном сайте образовательной организации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 pitchFamily="18" charset="0"/>
                          <a:cs typeface="Times New Roman" pitchFamily="18" charset="0"/>
                        </a:rPr>
                        <a:t>АП4</a:t>
                      </a:r>
                      <a:endParaRPr lang="ru-RU" sz="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Доля работников (в приведенных к целочисленным значениям ставок) из числа руководителей и работников организаций, деятельность которых связана с направленностью (профилем) реализуемой ОП (имеющих стаж работы в данной профессиональной области) в общем числе работников, реализующих ОП ВО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Документы, прилагаемые к заявлению о проведении ГА ОД.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Информация, размещенная на официальном сайте образовательной организации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 pitchFamily="18" charset="0"/>
                          <a:cs typeface="Times New Roman" pitchFamily="18" charset="0"/>
                        </a:rPr>
                        <a:t>АП5</a:t>
                      </a:r>
                      <a:endParaRPr lang="ru-RU" sz="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Доля обучающихся, выполнивших от 70% и более </a:t>
                      </a:r>
                      <a:r>
                        <a:rPr lang="ru-RU" sz="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ЗАДАНИЙ ДИАГНОСТИЧЕСКОЙ </a:t>
                      </a:r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работы </a:t>
                      </a: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из фонда оценочных средств организации, осуществляющей образовательную деятельность, по заявленной образовательной программе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Документы, прилагаемые к заявлению о проведении ГА ОД, в том числе оценочные материалы.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 dirty="0">
                          <a:latin typeface="Times New Roman" pitchFamily="18" charset="0"/>
                          <a:cs typeface="Times New Roman" pitchFamily="18" charset="0"/>
                        </a:rPr>
                        <a:t>Протокол диагностической работы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АП6</a:t>
                      </a:r>
                      <a:endParaRPr lang="ru-RU" sz="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НАЛИЧИЕ ВНУТРЕННЕЙ СИСТЕМЫ ОЦЕНКИ КАЧЕСТВА ОБРАЗОВАНИЯ </a:t>
                      </a:r>
                      <a:endParaRPr lang="ru-RU" sz="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ИНФОРМАЦИЯ, РАЗМЕЩЕННАЯ НА ОФИЦИАЛЬНОМ САЙТЕ ОБРАЗОВАТЕЛЬНОЙ ОРГАНИЗАЦИИ.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0"/>
                        </a:spcAft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 О САМООБСЛЕДОВАНИИ</a:t>
                      </a:r>
                      <a:endParaRPr lang="ru-RU" sz="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180" marR="43180" marT="43180" marB="431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4300" y="114300"/>
            <a:ext cx="8572500" cy="2667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>
                <a:solidFill>
                  <a:srgbClr val="FF0000"/>
                </a:solidFill>
              </a:rPr>
              <a:t/>
            </a:r>
            <a:br>
              <a:rPr lang="ru-RU" sz="1300" dirty="0" smtClean="0">
                <a:solidFill>
                  <a:srgbClr val="FF0000"/>
                </a:solidFill>
              </a:rPr>
            </a:br>
            <a:r>
              <a:rPr lang="ru-RU" sz="1300" dirty="0" smtClean="0">
                <a:solidFill>
                  <a:srgbClr val="FF0000"/>
                </a:solidFill>
              </a:rPr>
              <a:t/>
            </a:r>
            <a:br>
              <a:rPr lang="ru-RU" sz="1300" dirty="0" smtClean="0">
                <a:solidFill>
                  <a:srgbClr val="FF0000"/>
                </a:solidFill>
              </a:rPr>
            </a:br>
            <a:r>
              <a:rPr lang="ru-RU" sz="1300" dirty="0" smtClean="0">
                <a:solidFill>
                  <a:srgbClr val="FF0000"/>
                </a:solidFill>
              </a:rPr>
              <a:t>Показатели используемые в целях государственной аккредитации образовательной деятельности (ГА ОД):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399A22B110D8C4CBA1A73D21068226F" ma:contentTypeVersion="1" ma:contentTypeDescription="Создание документа." ma:contentTypeScope="" ma:versionID="b7929f827704e37c14c3418bda835132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F78A8B-7EE1-459B-81DE-8E382C3F86C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elements/1.1/"/>
    <ds:schemaRef ds:uri="b545a042-29c2-4f0a-932d-d96c064ae9ed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F0CB87-C164-4F59-A215-E19EE536F8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45a042-29c2-4f0a-932d-d96c064ae9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4658</TotalTime>
  <Words>1284</Words>
  <Application>Microsoft Office PowerPoint</Application>
  <PresentationFormat>Экран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Министерство науки и высшего образования Российской Федерации ФГБОУ ВО «Северо-Кавказский горно-металлургический институт (государственный технологический университет)» </vt:lpstr>
      <vt:lpstr>Презентация PowerPoint</vt:lpstr>
      <vt:lpstr>Презентация PowerPoint</vt:lpstr>
      <vt:lpstr>Презентация PowerPoint</vt:lpstr>
      <vt:lpstr>Презентация PowerPoint</vt:lpstr>
      <vt:lpstr>Письмо Минобрнауки России от 15.02.2018 N 05-436 О методических рекомендациях (вместе с Методическими рекомендациями по организации и проведению в образовательных организациях высшего образования внутренней независимой оценки качества образования по образовательным программам высшего образования - программам бакалавриата, программам специалитета и программам магистратуры;)</vt:lpstr>
      <vt:lpstr>Процедуры ВСОКО </vt:lpstr>
      <vt:lpstr>Презентация PowerPoint</vt:lpstr>
      <vt:lpstr>  Показатели используемые в целях государственной аккредитации образовательной деятельности (ГА ОД): </vt:lpstr>
      <vt:lpstr>Презентация PowerPoint</vt:lpstr>
      <vt:lpstr>Локальные акты </vt:lpstr>
      <vt:lpstr>  НАПРАВЛЕНИЯ  ВСОКО  НА 2020-203 УЧ. ГОД. Оценка качества образовательных компонентов осуществляется по следующим направлениям: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HP</cp:lastModifiedBy>
  <cp:revision>377</cp:revision>
  <cp:lastPrinted>2020-08-24T11:40:49Z</cp:lastPrinted>
  <dcterms:created xsi:type="dcterms:W3CDTF">2016-09-22T16:49:19Z</dcterms:created>
  <dcterms:modified xsi:type="dcterms:W3CDTF">2022-09-08T15:17:12Z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0x010100C399A22B110D8C4CBA1A73D21068226F</vt:lpwstr>
  </property>
</Properties>
</file>