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88" r:id="rId7"/>
    <p:sldId id="262" r:id="rId8"/>
    <p:sldId id="271" r:id="rId9"/>
    <p:sldId id="265" r:id="rId10"/>
    <p:sldId id="276" r:id="rId11"/>
    <p:sldId id="263" r:id="rId12"/>
    <p:sldId id="264" r:id="rId13"/>
    <p:sldId id="266" r:id="rId14"/>
    <p:sldId id="267" r:id="rId15"/>
    <p:sldId id="268" r:id="rId16"/>
    <p:sldId id="278" r:id="rId17"/>
    <p:sldId id="272" r:id="rId18"/>
    <p:sldId id="270" r:id="rId19"/>
    <p:sldId id="277" r:id="rId20"/>
    <p:sldId id="280" r:id="rId21"/>
    <p:sldId id="279" r:id="rId22"/>
    <p:sldId id="281" r:id="rId23"/>
    <p:sldId id="285" r:id="rId24"/>
    <p:sldId id="284" r:id="rId25"/>
    <p:sldId id="286" r:id="rId26"/>
    <p:sldId id="287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D7B23-9FC9-4B8B-807D-75FCB3C2ABF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56D06F-66E9-4A3D-BF8C-97DE2D7F54F3}">
      <dgm:prSet/>
      <dgm:spPr/>
      <dgm:t>
        <a:bodyPr/>
        <a:lstStyle/>
        <a:p>
          <a:pPr rtl="0"/>
          <a:r>
            <a:rPr lang="ru-RU" i="1" dirty="0" smtClean="0">
              <a:solidFill>
                <a:srgbClr val="FF0000"/>
              </a:solidFill>
            </a:rPr>
            <a:t>Цель диагностической работы</a:t>
          </a:r>
          <a:r>
            <a:rPr lang="ru-RU" i="1" dirty="0" smtClean="0"/>
            <a:t>: </a:t>
          </a:r>
          <a:r>
            <a:rPr lang="ru-RU" b="1" i="1" dirty="0" smtClean="0"/>
            <a:t>определение уровня достижения результатов обучения и (или) освоения </a:t>
          </a:r>
          <a:r>
            <a:rPr lang="ru-RU" b="1" i="1" dirty="0" smtClean="0">
              <a:solidFill>
                <a:srgbClr val="FF0000"/>
              </a:solidFill>
            </a:rPr>
            <a:t>образовательной программы</a:t>
          </a:r>
          <a:r>
            <a:rPr lang="ru-RU" b="1" i="1" dirty="0" smtClean="0"/>
            <a:t>, установленных образовательной программой по соответствующему направлению подготовки/специальности</a:t>
          </a:r>
          <a:endParaRPr lang="ru-RU" dirty="0"/>
        </a:p>
      </dgm:t>
    </dgm:pt>
    <dgm:pt modelId="{F6B3DEDD-7393-4AAA-A8D8-37A81AF92371}" type="parTrans" cxnId="{084378C7-D371-46B1-806C-A26EECF4B532}">
      <dgm:prSet/>
      <dgm:spPr/>
      <dgm:t>
        <a:bodyPr/>
        <a:lstStyle/>
        <a:p>
          <a:endParaRPr lang="ru-RU"/>
        </a:p>
      </dgm:t>
    </dgm:pt>
    <dgm:pt modelId="{74512605-AD0B-4DAB-BC6D-03918A5555ED}" type="sibTrans" cxnId="{084378C7-D371-46B1-806C-A26EECF4B532}">
      <dgm:prSet/>
      <dgm:spPr/>
      <dgm:t>
        <a:bodyPr/>
        <a:lstStyle/>
        <a:p>
          <a:endParaRPr lang="ru-RU"/>
        </a:p>
      </dgm:t>
    </dgm:pt>
    <dgm:pt modelId="{9507F2BD-E31A-421F-AE2D-0CF1924889E5}" type="pres">
      <dgm:prSet presAssocID="{B3ED7B23-9FC9-4B8B-807D-75FCB3C2AB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80DA09-93B7-4207-B520-072A4ED36987}" type="pres">
      <dgm:prSet presAssocID="{F556D06F-66E9-4A3D-BF8C-97DE2D7F54F3}" presName="circle1" presStyleLbl="node1" presStyleIdx="0" presStyleCnt="1" custLinFactNeighborX="-208" custLinFactNeighborY="814"/>
      <dgm:spPr/>
    </dgm:pt>
    <dgm:pt modelId="{4C7AC079-ABC9-409D-9392-7B96179B1F14}" type="pres">
      <dgm:prSet presAssocID="{F556D06F-66E9-4A3D-BF8C-97DE2D7F54F3}" presName="space" presStyleCnt="0"/>
      <dgm:spPr/>
    </dgm:pt>
    <dgm:pt modelId="{36CEC16C-3101-4BBF-BFB7-24F5099D1BD2}" type="pres">
      <dgm:prSet presAssocID="{F556D06F-66E9-4A3D-BF8C-97DE2D7F54F3}" presName="rect1" presStyleLbl="alignAcc1" presStyleIdx="0" presStyleCnt="1" custScaleX="113569"/>
      <dgm:spPr/>
      <dgm:t>
        <a:bodyPr/>
        <a:lstStyle/>
        <a:p>
          <a:endParaRPr lang="ru-RU"/>
        </a:p>
      </dgm:t>
    </dgm:pt>
    <dgm:pt modelId="{FB11B9DB-7CBA-4547-9869-5214FD36D86E}" type="pres">
      <dgm:prSet presAssocID="{F556D06F-66E9-4A3D-BF8C-97DE2D7F54F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4378C7-D371-46B1-806C-A26EECF4B532}" srcId="{B3ED7B23-9FC9-4B8B-807D-75FCB3C2ABFD}" destId="{F556D06F-66E9-4A3D-BF8C-97DE2D7F54F3}" srcOrd="0" destOrd="0" parTransId="{F6B3DEDD-7393-4AAA-A8D8-37A81AF92371}" sibTransId="{74512605-AD0B-4DAB-BC6D-03918A5555ED}"/>
    <dgm:cxn modelId="{5851EDCF-2F37-4692-AF17-CA27535EEA45}" type="presOf" srcId="{F556D06F-66E9-4A3D-BF8C-97DE2D7F54F3}" destId="{FB11B9DB-7CBA-4547-9869-5214FD36D86E}" srcOrd="1" destOrd="0" presId="urn:microsoft.com/office/officeart/2005/8/layout/target3"/>
    <dgm:cxn modelId="{1AE08412-F9C5-49F5-9105-6CB740C7A500}" type="presOf" srcId="{F556D06F-66E9-4A3D-BF8C-97DE2D7F54F3}" destId="{36CEC16C-3101-4BBF-BFB7-24F5099D1BD2}" srcOrd="0" destOrd="0" presId="urn:microsoft.com/office/officeart/2005/8/layout/target3"/>
    <dgm:cxn modelId="{718E52A3-FF6B-4471-830B-16D1F33FC498}" type="presOf" srcId="{B3ED7B23-9FC9-4B8B-807D-75FCB3C2ABFD}" destId="{9507F2BD-E31A-421F-AE2D-0CF1924889E5}" srcOrd="0" destOrd="0" presId="urn:microsoft.com/office/officeart/2005/8/layout/target3"/>
    <dgm:cxn modelId="{825A10B6-2DA9-4836-A3A5-8CF8EFB52ACB}" type="presParOf" srcId="{9507F2BD-E31A-421F-AE2D-0CF1924889E5}" destId="{1580DA09-93B7-4207-B520-072A4ED36987}" srcOrd="0" destOrd="0" presId="urn:microsoft.com/office/officeart/2005/8/layout/target3"/>
    <dgm:cxn modelId="{2EEB1794-F399-4039-9C25-B9FD19C4493B}" type="presParOf" srcId="{9507F2BD-E31A-421F-AE2D-0CF1924889E5}" destId="{4C7AC079-ABC9-409D-9392-7B96179B1F14}" srcOrd="1" destOrd="0" presId="urn:microsoft.com/office/officeart/2005/8/layout/target3"/>
    <dgm:cxn modelId="{2191AB14-DDB0-46BA-82AF-232B09AD4448}" type="presParOf" srcId="{9507F2BD-E31A-421F-AE2D-0CF1924889E5}" destId="{36CEC16C-3101-4BBF-BFB7-24F5099D1BD2}" srcOrd="2" destOrd="0" presId="urn:microsoft.com/office/officeart/2005/8/layout/target3"/>
    <dgm:cxn modelId="{43A428D6-84E1-431C-8392-B807567FCD2F}" type="presParOf" srcId="{9507F2BD-E31A-421F-AE2D-0CF1924889E5}" destId="{FB11B9DB-7CBA-4547-9869-5214FD36D86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60F03F-7B6F-4304-8491-3B041A32B01F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EEA733F-8F3D-45F2-B5E6-69C225543EE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Выбор и (или) отбор оценочного средства осуществляется с учетом </a:t>
          </a:r>
          <a:r>
            <a:rPr lang="ru-RU" b="1" dirty="0" smtClean="0">
              <a:solidFill>
                <a:srgbClr val="FF0000"/>
              </a:solidFill>
            </a:rPr>
            <a:t>содержательного ядра компетенции и (или) индикатора компетенции/показателя освоения компетенции</a:t>
          </a:r>
          <a:endParaRPr lang="ru-RU" b="1" dirty="0">
            <a:solidFill>
              <a:srgbClr val="FF0000"/>
            </a:solidFill>
          </a:endParaRPr>
        </a:p>
      </dgm:t>
    </dgm:pt>
    <dgm:pt modelId="{F3D7AE95-B8F3-497B-B8D9-5E5EFADD7DE8}" type="parTrans" cxnId="{D1B2BA47-85E2-43F3-AFD6-3A389BEF22A4}">
      <dgm:prSet/>
      <dgm:spPr/>
      <dgm:t>
        <a:bodyPr/>
        <a:lstStyle/>
        <a:p>
          <a:endParaRPr lang="ru-RU"/>
        </a:p>
      </dgm:t>
    </dgm:pt>
    <dgm:pt modelId="{3E426EE2-1082-4150-823D-3708BB31E887}" type="sibTrans" cxnId="{D1B2BA47-85E2-43F3-AFD6-3A389BEF22A4}">
      <dgm:prSet/>
      <dgm:spPr/>
      <dgm:t>
        <a:bodyPr/>
        <a:lstStyle/>
        <a:p>
          <a:endParaRPr lang="ru-RU"/>
        </a:p>
      </dgm:t>
    </dgm:pt>
    <dgm:pt modelId="{2EC4AA8D-226E-40E5-A52E-45C5FF6B4833}" type="pres">
      <dgm:prSet presAssocID="{1D60F03F-7B6F-4304-8491-3B041A32B0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262C3F-BB2F-4480-A8FB-505D6F33B8BF}" type="pres">
      <dgm:prSet presAssocID="{BEEA733F-8F3D-45F2-B5E6-69C225543EE6}" presName="linNode" presStyleCnt="0"/>
      <dgm:spPr/>
    </dgm:pt>
    <dgm:pt modelId="{AB03098C-0B6A-4242-A47F-8E4F23780EC6}" type="pres">
      <dgm:prSet presAssocID="{BEEA733F-8F3D-45F2-B5E6-69C225543EE6}" presName="parentText" presStyleLbl="node1" presStyleIdx="0" presStyleCnt="1" custScaleX="267357" custLinFactNeighborX="-2431" custLinFactNeighborY="-168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B2BA47-85E2-43F3-AFD6-3A389BEF22A4}" srcId="{1D60F03F-7B6F-4304-8491-3B041A32B01F}" destId="{BEEA733F-8F3D-45F2-B5E6-69C225543EE6}" srcOrd="0" destOrd="0" parTransId="{F3D7AE95-B8F3-497B-B8D9-5E5EFADD7DE8}" sibTransId="{3E426EE2-1082-4150-823D-3708BB31E887}"/>
    <dgm:cxn modelId="{5B31A414-1500-4458-B939-38C7268472B6}" type="presOf" srcId="{1D60F03F-7B6F-4304-8491-3B041A32B01F}" destId="{2EC4AA8D-226E-40E5-A52E-45C5FF6B4833}" srcOrd="0" destOrd="0" presId="urn:microsoft.com/office/officeart/2005/8/layout/vList5"/>
    <dgm:cxn modelId="{CBF332C9-88E9-4FA2-BFC4-148E9934D0AE}" type="presOf" srcId="{BEEA733F-8F3D-45F2-B5E6-69C225543EE6}" destId="{AB03098C-0B6A-4242-A47F-8E4F23780EC6}" srcOrd="0" destOrd="0" presId="urn:microsoft.com/office/officeart/2005/8/layout/vList5"/>
    <dgm:cxn modelId="{2FA823C6-6D2D-4980-857C-C3EA934D9F27}" type="presParOf" srcId="{2EC4AA8D-226E-40E5-A52E-45C5FF6B4833}" destId="{82262C3F-BB2F-4480-A8FB-505D6F33B8BF}" srcOrd="0" destOrd="0" presId="urn:microsoft.com/office/officeart/2005/8/layout/vList5"/>
    <dgm:cxn modelId="{E7D10815-E1C4-4E92-B1FA-80C614ED17EA}" type="presParOf" srcId="{82262C3F-BB2F-4480-A8FB-505D6F33B8BF}" destId="{AB03098C-0B6A-4242-A47F-8E4F23780EC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4A294-1A25-42A8-AA57-93E1FB5047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6044DA-976E-4E19-8838-AF4F9E8CA70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Оценочные материалы не могут быть признаны релевантными</a:t>
          </a:r>
          <a:endParaRPr lang="ru-RU" b="0" dirty="0">
            <a:solidFill>
              <a:srgbClr val="002060"/>
            </a:solidFill>
          </a:endParaRPr>
        </a:p>
      </dgm:t>
    </dgm:pt>
    <dgm:pt modelId="{98BF6B6D-A0AB-4473-A407-B4CB999F5EA6}" type="parTrans" cxnId="{DA690146-AF71-4697-A3B1-FBC91FF71899}">
      <dgm:prSet/>
      <dgm:spPr/>
      <dgm:t>
        <a:bodyPr/>
        <a:lstStyle/>
        <a:p>
          <a:endParaRPr lang="ru-RU"/>
        </a:p>
      </dgm:t>
    </dgm:pt>
    <dgm:pt modelId="{53ABF1C6-48C2-4340-816C-BFD88225C808}" type="sibTrans" cxnId="{DA690146-AF71-4697-A3B1-FBC91FF71899}">
      <dgm:prSet/>
      <dgm:spPr/>
      <dgm:t>
        <a:bodyPr/>
        <a:lstStyle/>
        <a:p>
          <a:endParaRPr lang="ru-RU"/>
        </a:p>
      </dgm:t>
    </dgm:pt>
    <dgm:pt modelId="{A3A7025E-BD27-49B8-8332-F3B76DCBD2D6}" type="pres">
      <dgm:prSet presAssocID="{79E4A294-1A25-42A8-AA57-93E1FB5047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386D7A-191B-4027-85AF-1AAFAE476774}" type="pres">
      <dgm:prSet presAssocID="{3E6044DA-976E-4E19-8838-AF4F9E8CA70A}" presName="parentText" presStyleLbl="node1" presStyleIdx="0" presStyleCnt="1" custLinFactNeighborX="126" custLinFactNeighborY="-197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322270-63E9-4EC7-A331-BDB73DFADD31}" type="presOf" srcId="{3E6044DA-976E-4E19-8838-AF4F9E8CA70A}" destId="{E6386D7A-191B-4027-85AF-1AAFAE476774}" srcOrd="0" destOrd="0" presId="urn:microsoft.com/office/officeart/2005/8/layout/vList2"/>
    <dgm:cxn modelId="{DA690146-AF71-4697-A3B1-FBC91FF71899}" srcId="{79E4A294-1A25-42A8-AA57-93E1FB5047A7}" destId="{3E6044DA-976E-4E19-8838-AF4F9E8CA70A}" srcOrd="0" destOrd="0" parTransId="{98BF6B6D-A0AB-4473-A407-B4CB999F5EA6}" sibTransId="{53ABF1C6-48C2-4340-816C-BFD88225C808}"/>
    <dgm:cxn modelId="{3FE90468-57D7-4D3C-BE89-63B3A3734645}" type="presOf" srcId="{79E4A294-1A25-42A8-AA57-93E1FB5047A7}" destId="{A3A7025E-BD27-49B8-8332-F3B76DCBD2D6}" srcOrd="0" destOrd="0" presId="urn:microsoft.com/office/officeart/2005/8/layout/vList2"/>
    <dgm:cxn modelId="{A7C42835-F8A2-4211-9951-C62149844877}" type="presParOf" srcId="{A3A7025E-BD27-49B8-8332-F3B76DCBD2D6}" destId="{E6386D7A-191B-4027-85AF-1AAFAE4767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80DA09-93B7-4207-B520-072A4ED36987}">
      <dsp:nvSpPr>
        <dsp:cNvPr id="0" name=""/>
        <dsp:cNvSpPr/>
      </dsp:nvSpPr>
      <dsp:spPr>
        <a:xfrm>
          <a:off x="-205688" y="216038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EC16C-3101-4BBF-BFB7-24F5099D1BD2}">
      <dsp:nvSpPr>
        <dsp:cNvPr id="0" name=""/>
        <dsp:cNvSpPr/>
      </dsp:nvSpPr>
      <dsp:spPr>
        <a:xfrm>
          <a:off x="1882625" y="175845"/>
          <a:ext cx="6542392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1" kern="1200" dirty="0" smtClean="0">
              <a:solidFill>
                <a:srgbClr val="FF0000"/>
              </a:solidFill>
            </a:rPr>
            <a:t>Цель диагностической работы</a:t>
          </a:r>
          <a:r>
            <a:rPr lang="ru-RU" sz="3200" i="1" kern="1200" dirty="0" smtClean="0"/>
            <a:t>: </a:t>
          </a:r>
          <a:r>
            <a:rPr lang="ru-RU" sz="3200" b="1" i="1" kern="1200" dirty="0" smtClean="0"/>
            <a:t>определение уровня достижения результатов обучения и (или) освоения </a:t>
          </a:r>
          <a:r>
            <a:rPr lang="ru-RU" sz="3200" b="1" i="1" kern="1200" dirty="0" smtClean="0">
              <a:solidFill>
                <a:srgbClr val="FF0000"/>
              </a:solidFill>
            </a:rPr>
            <a:t>образовательной программы</a:t>
          </a:r>
          <a:r>
            <a:rPr lang="ru-RU" sz="3200" b="1" i="1" kern="1200" dirty="0" smtClean="0"/>
            <a:t>, установленных образовательной программой по соответствующему направлению подготовки/специальности</a:t>
          </a:r>
          <a:endParaRPr lang="ru-RU" sz="3200" kern="1200" dirty="0"/>
        </a:p>
      </dsp:txBody>
      <dsp:txXfrm>
        <a:off x="1882625" y="175845"/>
        <a:ext cx="6542392" cy="4937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03098C-0B6A-4242-A47F-8E4F23780EC6}">
      <dsp:nvSpPr>
        <dsp:cNvPr id="0" name=""/>
        <dsp:cNvSpPr/>
      </dsp:nvSpPr>
      <dsp:spPr>
        <a:xfrm>
          <a:off x="82343" y="0"/>
          <a:ext cx="7920868" cy="4389437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</a:rPr>
            <a:t>Выбор и (или) отбор оценочного средства осуществляется с учетом </a:t>
          </a:r>
          <a:r>
            <a:rPr lang="ru-RU" sz="3400" b="1" kern="1200" dirty="0" smtClean="0">
              <a:solidFill>
                <a:srgbClr val="FF0000"/>
              </a:solidFill>
            </a:rPr>
            <a:t>содержательного ядра компетенции и (или) индикатора компетенции/показателя освоения компетенции</a:t>
          </a:r>
          <a:endParaRPr lang="ru-RU" sz="3400" b="1" kern="1200" dirty="0">
            <a:solidFill>
              <a:srgbClr val="FF0000"/>
            </a:solidFill>
          </a:endParaRPr>
        </a:p>
      </dsp:txBody>
      <dsp:txXfrm>
        <a:off x="82343" y="0"/>
        <a:ext cx="7920868" cy="43894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386D7A-191B-4027-85AF-1AAFAE476774}">
      <dsp:nvSpPr>
        <dsp:cNvPr id="0" name=""/>
        <dsp:cNvSpPr/>
      </dsp:nvSpPr>
      <dsp:spPr>
        <a:xfrm>
          <a:off x="0" y="0"/>
          <a:ext cx="8229600" cy="83537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Оценочные материалы не могут быть признаны релевантными</a:t>
          </a:r>
          <a:endParaRPr lang="ru-RU" sz="2100" b="0" kern="1200" dirty="0">
            <a:solidFill>
              <a:srgbClr val="002060"/>
            </a:solidFill>
          </a:endParaRPr>
        </a:p>
      </dsp:txBody>
      <dsp:txXfrm>
        <a:off x="0" y="0"/>
        <a:ext cx="8229600" cy="835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08E0-762B-4743-8088-72BC00E992B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E9E-E73D-49FE-9863-77F62562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08E0-762B-4743-8088-72BC00E992B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E9E-E73D-49FE-9863-77F62562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08E0-762B-4743-8088-72BC00E992B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E9E-E73D-49FE-9863-77F62562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08E0-762B-4743-8088-72BC00E992B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E9E-E73D-49FE-9863-77F62562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08E0-762B-4743-8088-72BC00E992B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E9E-E73D-49FE-9863-77F62562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08E0-762B-4743-8088-72BC00E992B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E9E-E73D-49FE-9863-77F62562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08E0-762B-4743-8088-72BC00E992B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E9E-E73D-49FE-9863-77F62562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08E0-762B-4743-8088-72BC00E992B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E9E-E73D-49FE-9863-77F62562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08E0-762B-4743-8088-72BC00E992B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E9E-E73D-49FE-9863-77F62562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08E0-762B-4743-8088-72BC00E992B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E9E-E73D-49FE-9863-77F62562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08E0-762B-4743-8088-72BC00E992B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60DE9E-E73D-49FE-9863-77F625625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8008E0-762B-4743-8088-72BC00E992B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60DE9E-E73D-49FE-9863-77F6256252F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4632" cy="46085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Диагностическая работа как новая форма, используемая  для целей государственной </a:t>
            </a:r>
            <a:br>
              <a:rPr lang="ru-RU" sz="3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аккредитации образовательной деятельности/федерального государственного контроля(надзора)в сфере образования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b="1" dirty="0" smtClean="0"/>
              <a:t>1.Несогласованность оценочных материалов  </a:t>
            </a:r>
            <a:r>
              <a:rPr lang="ru-RU" b="1" dirty="0" smtClean="0">
                <a:solidFill>
                  <a:srgbClr val="FF0000"/>
                </a:solidFill>
              </a:rPr>
              <a:t>с содержательным ядром </a:t>
            </a:r>
            <a:r>
              <a:rPr lang="ru-RU" b="1" dirty="0" err="1" smtClean="0">
                <a:solidFill>
                  <a:srgbClr val="FF0000"/>
                </a:solidFill>
              </a:rPr>
              <a:t>компетенциии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или индикатора:</a:t>
            </a:r>
            <a:endParaRPr lang="ru-RU" b="1" dirty="0" smtClean="0"/>
          </a:p>
          <a:p>
            <a:r>
              <a:rPr lang="ru-RU" b="1" dirty="0" smtClean="0"/>
              <a:t>2.узкий охват оценочными средствами предметного поля проверяемой компетенции или индикатора   (ориентации только </a:t>
            </a:r>
            <a:r>
              <a:rPr lang="ru-RU" b="1" dirty="0" smtClean="0">
                <a:solidFill>
                  <a:srgbClr val="FF0000"/>
                </a:solidFill>
              </a:rPr>
              <a:t>на </a:t>
            </a:r>
            <a:r>
              <a:rPr lang="ru-RU" b="1" dirty="0" err="1" smtClean="0">
                <a:solidFill>
                  <a:srgbClr val="FF0000"/>
                </a:solidFill>
              </a:rPr>
              <a:t>знаниевую</a:t>
            </a:r>
            <a:r>
              <a:rPr lang="ru-RU" b="1" dirty="0" smtClean="0"/>
              <a:t> составляющую компетенции)</a:t>
            </a:r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b="1" dirty="0" smtClean="0"/>
              <a:t>3.нарушение </a:t>
            </a:r>
            <a:r>
              <a:rPr lang="ru-RU" b="1" dirty="0"/>
              <a:t>общей концепции определения результатов освоения </a:t>
            </a:r>
            <a:r>
              <a:rPr lang="ru-RU" b="1" dirty="0" smtClean="0"/>
              <a:t> компетенции (или индикатора ) ;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688632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r>
              <a:rPr lang="ru-RU" sz="2000" b="1" dirty="0" smtClean="0"/>
              <a:t>4.Нарушение </a:t>
            </a:r>
            <a:r>
              <a:rPr lang="ru-RU" sz="2000" b="1" dirty="0"/>
              <a:t>преемственности образовательных программ </a:t>
            </a:r>
            <a:r>
              <a:rPr lang="ru-RU" sz="2000" dirty="0" smtClean="0"/>
              <a:t>(</a:t>
            </a:r>
            <a:r>
              <a:rPr lang="ru-RU" sz="2000" i="1" dirty="0" smtClean="0">
                <a:solidFill>
                  <a:srgbClr val="0070C0"/>
                </a:solidFill>
              </a:rPr>
              <a:t>т.е задания СПО  представлены для бакалавров, а бакалавров для магистров</a:t>
            </a:r>
            <a:r>
              <a:rPr lang="ru-RU" sz="2000" dirty="0" smtClean="0">
                <a:solidFill>
                  <a:srgbClr val="0070C0"/>
                </a:solidFill>
              </a:rPr>
              <a:t>);</a:t>
            </a:r>
          </a:p>
          <a:p>
            <a:r>
              <a:rPr lang="ru-RU" sz="2000" b="1" dirty="0" smtClean="0"/>
              <a:t>5.Большое </a:t>
            </a:r>
            <a:r>
              <a:rPr lang="ru-RU" sz="2000" b="1" dirty="0"/>
              <a:t>количество заданий воспроизводящего характера </a:t>
            </a:r>
            <a:r>
              <a:rPr lang="ru-RU" sz="2000" dirty="0"/>
              <a:t>(«Проверка памяти</a:t>
            </a:r>
            <a:r>
              <a:rPr lang="ru-RU" sz="2000" dirty="0">
                <a:solidFill>
                  <a:srgbClr val="0070C0"/>
                </a:solidFill>
              </a:rPr>
              <a:t>») </a:t>
            </a:r>
            <a:r>
              <a:rPr lang="ru-RU" sz="2000" dirty="0" smtClean="0">
                <a:solidFill>
                  <a:srgbClr val="0070C0"/>
                </a:solidFill>
              </a:rPr>
              <a:t>например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Первый </a:t>
            </a:r>
            <a:r>
              <a:rPr lang="ru-RU" sz="2000" b="1" i="1" dirty="0">
                <a:solidFill>
                  <a:srgbClr val="0070C0"/>
                </a:solidFill>
              </a:rPr>
              <a:t>персональный компьютер создан 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1. Apple Computer </a:t>
            </a:r>
            <a:endParaRPr lang="ru-RU" sz="2000" i="1" dirty="0" smtClean="0">
              <a:solidFill>
                <a:srgbClr val="0070C0"/>
              </a:solidFill>
            </a:endParaRPr>
          </a:p>
          <a:p>
            <a:r>
              <a:rPr lang="en-US" sz="2000" i="1" dirty="0" smtClean="0">
                <a:solidFill>
                  <a:srgbClr val="0070C0"/>
                </a:solidFill>
              </a:rPr>
              <a:t>3</a:t>
            </a:r>
            <a:r>
              <a:rPr lang="en-US" sz="2000" i="1" dirty="0">
                <a:solidFill>
                  <a:srgbClr val="0070C0"/>
                </a:solidFill>
              </a:rPr>
              <a:t>. </a:t>
            </a:r>
            <a:r>
              <a:rPr lang="ru-RU" sz="2000" i="1" dirty="0">
                <a:solidFill>
                  <a:srgbClr val="0070C0"/>
                </a:solidFill>
              </a:rPr>
              <a:t>Ада 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2. </a:t>
            </a:r>
            <a:r>
              <a:rPr lang="ru-RU" sz="2000" i="1" dirty="0" smtClean="0">
                <a:solidFill>
                  <a:srgbClr val="0070C0"/>
                </a:solidFill>
              </a:rPr>
              <a:t>Лебедевым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 </a:t>
            </a:r>
            <a:r>
              <a:rPr lang="ru-RU" sz="2000" i="1" dirty="0">
                <a:solidFill>
                  <a:srgbClr val="0070C0"/>
                </a:solidFill>
              </a:rPr>
              <a:t>4. фон Нейман </a:t>
            </a:r>
            <a:endParaRPr lang="ru-RU" sz="2000" i="1" dirty="0" smtClean="0">
              <a:solidFill>
                <a:srgbClr val="0070C0"/>
              </a:solidFill>
            </a:endParaRPr>
          </a:p>
          <a:p>
            <a:r>
              <a:rPr lang="ru-RU" sz="2000" i="1" dirty="0" smtClean="0">
                <a:solidFill>
                  <a:srgbClr val="0070C0"/>
                </a:solidFill>
              </a:rPr>
              <a:t>5.</a:t>
            </a:r>
            <a:r>
              <a:rPr lang="ru-RU" sz="2000" b="1" dirty="0" smtClean="0"/>
              <a:t> Однотипность заданий, </a:t>
            </a:r>
            <a:r>
              <a:rPr lang="ru-RU" sz="2000" b="1" i="1" dirty="0" smtClean="0"/>
              <a:t>что не позволяет получить многомерную оценку уровня освоения компетенции </a:t>
            </a:r>
          </a:p>
          <a:p>
            <a:endParaRPr lang="ru-RU" sz="1600" b="1" i="1" dirty="0" smtClean="0"/>
          </a:p>
          <a:p>
            <a:pPr algn="ctr"/>
            <a:r>
              <a:rPr lang="ru-RU" sz="2000" b="1" dirty="0" smtClean="0"/>
              <a:t>ЗАДАНИЯ В СОСТАВЕ ФОС</a:t>
            </a:r>
            <a:r>
              <a:rPr lang="ru-RU" sz="1600" b="1" dirty="0" smtClean="0"/>
              <a:t>:</a:t>
            </a:r>
          </a:p>
          <a:p>
            <a:r>
              <a:rPr lang="ru-RU" sz="1600" dirty="0" smtClean="0"/>
              <a:t>Должны содержать </a:t>
            </a:r>
            <a:r>
              <a:rPr lang="ru-RU" sz="1600" b="1" dirty="0" smtClean="0">
                <a:solidFill>
                  <a:srgbClr val="FF0000"/>
                </a:solidFill>
              </a:rPr>
              <a:t>ДЕЯТЕЛЬНОСТНЫЙ</a:t>
            </a:r>
            <a:r>
              <a:rPr lang="ru-RU" sz="1600" b="1" dirty="0" smtClean="0"/>
              <a:t> компонент </a:t>
            </a:r>
            <a:r>
              <a:rPr lang="ru-RU" sz="2400" b="1" dirty="0" smtClean="0">
                <a:solidFill>
                  <a:srgbClr val="FF0000"/>
                </a:solidFill>
              </a:rPr>
              <a:t>(70-75%)</a:t>
            </a:r>
          </a:p>
          <a:p>
            <a:endParaRPr lang="ru-RU" sz="1600" b="1" i="1" dirty="0" smtClean="0">
              <a:solidFill>
                <a:srgbClr val="0070C0"/>
              </a:solidFill>
            </a:endParaRPr>
          </a:p>
          <a:p>
            <a:endParaRPr lang="ru-RU" sz="1600" b="1" i="1" dirty="0" smtClean="0">
              <a:solidFill>
                <a:srgbClr val="0070C0"/>
              </a:solidFill>
            </a:endParaRPr>
          </a:p>
          <a:p>
            <a:endParaRPr lang="ru-RU" sz="1600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smtClean="0"/>
              <a:t>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состав диагностической работы включаются различные задания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открытого и закрытого типов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из ФОС только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 дисциплин, по которым на момент её проведения была проведена промежуточная аттестация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Эксперт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ПРОВОДИТ АНАЛИЗ  КАЧЕСТВА ФОС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соответствие требованиям, указанным в Методических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Диагностическая работа проводится в отношении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старшего курса по 3 –5 обоснованно выбранным компетенциям (приоритет –профессиональные компетенции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 smtClean="0"/>
              <a:t>4</a:t>
            </a:r>
            <a:r>
              <a:rPr lang="ru-RU" sz="3400" dirty="0" smtClean="0"/>
              <a:t>. </a:t>
            </a:r>
            <a:r>
              <a:rPr lang="ru-RU" sz="3400" dirty="0"/>
              <a:t>Численность обучающихся, участвующих в выполнении диагностической работы, должна составлять не менее </a:t>
            </a:r>
            <a:r>
              <a:rPr lang="ru-RU" sz="3400" dirty="0">
                <a:solidFill>
                  <a:srgbClr val="FF0000"/>
                </a:solidFill>
              </a:rPr>
              <a:t>70 % </a:t>
            </a:r>
            <a:r>
              <a:rPr lang="ru-RU" sz="3400" dirty="0"/>
              <a:t>обучающихся, осваивающих соответствующую ООП, от списочного состава академических групп.</a:t>
            </a:r>
          </a:p>
          <a:p>
            <a:r>
              <a:rPr lang="ru-RU" sz="3400" dirty="0" smtClean="0"/>
              <a:t>5. </a:t>
            </a:r>
            <a:r>
              <a:rPr lang="ru-RU" sz="3400" dirty="0"/>
              <a:t>Диагностическая работа проводится </a:t>
            </a:r>
            <a:r>
              <a:rPr lang="ru-RU" sz="3400" dirty="0" smtClean="0"/>
              <a:t>в </a:t>
            </a:r>
            <a:r>
              <a:rPr lang="ru-RU" sz="3400" dirty="0"/>
              <a:t>присутствии членов экспертной группы и сотрудника РОН / РАА, за исключением </a:t>
            </a:r>
            <a:r>
              <a:rPr lang="ru-RU" sz="3400" dirty="0" err="1"/>
              <a:t>аккредитационных</a:t>
            </a:r>
            <a:r>
              <a:rPr lang="ru-RU" sz="3400" dirty="0"/>
              <a:t> экспертиз, проводимых без выезда в образовательную организацию </a:t>
            </a:r>
            <a:r>
              <a:rPr lang="ru-RU" sz="3400" b="1" dirty="0"/>
              <a:t>(см. п. 25 Положения о государственной аккредитации образовательной деятельности от 14.01.2022 №3)</a:t>
            </a:r>
          </a:p>
          <a:p>
            <a:r>
              <a:rPr lang="ru-RU" sz="3400" dirty="0" smtClean="0"/>
              <a:t>6. </a:t>
            </a:r>
            <a:r>
              <a:rPr lang="ru-RU" sz="3400" dirty="0"/>
              <a:t>При проведении диагностической работы ОО обеспечивает осуществление </a:t>
            </a:r>
            <a:r>
              <a:rPr lang="ru-RU" sz="3400" b="1" dirty="0">
                <a:solidFill>
                  <a:srgbClr val="FF0000"/>
                </a:solidFill>
              </a:rPr>
              <a:t>видеозаписи и дальнейшее ее хранение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45656" y="476672"/>
            <a:ext cx="8130800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488832" cy="53285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2656"/>
            <a:ext cx="829126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350338" cy="551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ПРИМЕР ТЗ ОТКРЫТОГО ТИПА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От обучающегося требуется представить и ответ на задание, и ход выполнения задания.</a:t>
            </a:r>
            <a:endParaRPr lang="ru-RU" u="sng" dirty="0" smtClean="0"/>
          </a:p>
          <a:p>
            <a:endParaRPr lang="ru-RU" u="sng" dirty="0" smtClean="0"/>
          </a:p>
          <a:p>
            <a:r>
              <a:rPr lang="ru-RU" u="sng" dirty="0" smtClean="0"/>
              <a:t>Пример.</a:t>
            </a:r>
            <a:r>
              <a:rPr lang="ru-RU" dirty="0" smtClean="0"/>
              <a:t> Составить экономико-математическую модель задачи: Для выпуска изделий двух типов А и В на заводе используют сырье четырех видов (</a:t>
            </a:r>
            <a:r>
              <a:rPr lang="en-US" dirty="0" smtClean="0"/>
              <a:t>I</a:t>
            </a:r>
            <a:r>
              <a:rPr lang="ru-RU" dirty="0" smtClean="0"/>
              <a:t>, </a:t>
            </a:r>
            <a:r>
              <a:rPr lang="en-US" dirty="0" smtClean="0"/>
              <a:t>II</a:t>
            </a:r>
            <a:r>
              <a:rPr lang="ru-RU" dirty="0" smtClean="0"/>
              <a:t>, </a:t>
            </a:r>
            <a:r>
              <a:rPr lang="en-US" dirty="0" smtClean="0"/>
              <a:t>III</a:t>
            </a:r>
            <a:r>
              <a:rPr lang="ru-RU" dirty="0" smtClean="0"/>
              <a:t>, </a:t>
            </a:r>
            <a:r>
              <a:rPr lang="en-US" dirty="0" smtClean="0"/>
              <a:t>IV</a:t>
            </a:r>
            <a:r>
              <a:rPr lang="ru-RU" dirty="0" smtClean="0"/>
              <a:t>)</a:t>
            </a:r>
            <a:r>
              <a:rPr lang="uk-UA" dirty="0" smtClean="0"/>
              <a:t>.</a:t>
            </a:r>
            <a:r>
              <a:rPr lang="ru-RU" dirty="0" smtClean="0"/>
              <a:t> Для изготовления изделия А необходимо: 2 ед. сырья первого вида, 1 ед. второго вида, 2 ед. третьего вида и 1 ед. четвертого вида. </a:t>
            </a:r>
          </a:p>
          <a:p>
            <a:r>
              <a:rPr lang="ru-RU" dirty="0" smtClean="0"/>
              <a:t>Для изготовления изделия В требуется: 3 ед. сырья первого вида, 1 ед. второго вида, 1 ед. третьего вида. Запасы сырья составляют: </a:t>
            </a:r>
            <a:r>
              <a:rPr lang="en-US" dirty="0" smtClean="0"/>
              <a:t>I</a:t>
            </a:r>
            <a:r>
              <a:rPr lang="uk-UA" dirty="0" smtClean="0"/>
              <a:t> вид</a:t>
            </a:r>
            <a:r>
              <a:rPr lang="ru-RU" dirty="0" smtClean="0"/>
              <a:t>а – 21 ед., </a:t>
            </a:r>
            <a:r>
              <a:rPr lang="en-US" dirty="0" smtClean="0"/>
              <a:t>II</a:t>
            </a:r>
            <a:r>
              <a:rPr lang="ru-RU" dirty="0" smtClean="0"/>
              <a:t> вида – 8 ед., </a:t>
            </a:r>
            <a:r>
              <a:rPr lang="en-US" dirty="0" smtClean="0"/>
              <a:t>III</a:t>
            </a:r>
            <a:r>
              <a:rPr lang="ru-RU" dirty="0" smtClean="0"/>
              <a:t> вида – 12 ед., </a:t>
            </a:r>
            <a:r>
              <a:rPr lang="en-US" dirty="0" smtClean="0"/>
              <a:t>IV</a:t>
            </a:r>
            <a:r>
              <a:rPr lang="ru-RU" dirty="0" smtClean="0"/>
              <a:t> вида – 5 ед. </a:t>
            </a:r>
          </a:p>
          <a:p>
            <a:r>
              <a:rPr lang="ru-RU" dirty="0" smtClean="0"/>
              <a:t>Выпуск одного изделия типа А приносит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/>
              <a:t> УДЕ прибыли, а одного изделия типа В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/>
              <a:t> УДЕ.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Составить план производства, обеспечивающий наибольшую прибыль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8641"/>
            <a:ext cx="82296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221088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Предметом  </a:t>
            </a:r>
            <a:r>
              <a:rPr lang="ru-RU" i="1" dirty="0" err="1" smtClean="0"/>
              <a:t>аккредитационного</a:t>
            </a:r>
            <a:r>
              <a:rPr lang="ru-RU" i="1" dirty="0" smtClean="0"/>
              <a:t>  мониторинга  является  </a:t>
            </a:r>
            <a:r>
              <a:rPr lang="ru-RU" i="1" dirty="0" smtClean="0">
                <a:solidFill>
                  <a:srgbClr val="FF0000"/>
                </a:solidFill>
              </a:rPr>
              <a:t>систематическое </a:t>
            </a:r>
            <a:r>
              <a:rPr lang="ru-RU" i="1" dirty="0" smtClean="0"/>
              <a:t>стандартизированное </a:t>
            </a:r>
            <a:r>
              <a:rPr lang="ru-RU" i="1" dirty="0"/>
              <a:t>наблюдение... в целях выявления фактов несоблюдения </a:t>
            </a:r>
            <a:r>
              <a:rPr lang="ru-RU" i="1" dirty="0" err="1"/>
              <a:t>аккредитационных</a:t>
            </a:r>
            <a:r>
              <a:rPr lang="ru-RU" i="1" dirty="0"/>
              <a:t> показателей, направления организациям, осуществляющим образовательную деятельность, рекомендаций по </a:t>
            </a:r>
            <a:r>
              <a:rPr lang="ru-RU" i="1" dirty="0" smtClean="0">
                <a:solidFill>
                  <a:srgbClr val="FF0000"/>
                </a:solidFill>
              </a:rPr>
              <a:t>повышению качества образования. (</a:t>
            </a:r>
            <a:r>
              <a:rPr lang="ru-RU" b="1" dirty="0" smtClean="0"/>
              <a:t>Постановление </a:t>
            </a:r>
            <a:r>
              <a:rPr lang="ru-RU" b="1" dirty="0"/>
              <a:t>Правительства РФ от 24.03.2022 № 450 «О внесении изменений в постановление Правительства РФ от 5 августа 2013 г. № 662» </a:t>
            </a:r>
            <a:r>
              <a:rPr lang="ru-RU" b="1" dirty="0" smtClean="0"/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2204865"/>
          <a:ext cx="6096000" cy="2448272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30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Станки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Время обработки детали, ч.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Время работы станка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(цикл пр-ва), ч.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Прибыль от 1 детали, УДЕ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899592" y="792576"/>
            <a:ext cx="756084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Составить математическую модель задачи: На четырех станках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IV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обрабатываются два вида деталей (А и В).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Каждая деталь проходит обработку на всех станках. Известны время обработки деталей на каждом станке, время работы станков в течение одного цикла производства и прибыль, полученная от выпуска одной детали. Данные приведены в таблице: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55576" y="5020072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Составить план производства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обеспечивающий наибольшую прибыль при условии, что количество деталей вида В не должно быть меньше количества деталей вида 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5212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Задание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(открытой формы (на дополнение)), </a:t>
            </a:r>
            <a:r>
              <a:rPr lang="ru-RU" sz="1800" b="1" dirty="0" smtClean="0">
                <a:solidFill>
                  <a:schemeClr val="tx1"/>
                </a:solidFill>
              </a:rPr>
              <a:t>предлагающее вписать формулу или выражение как дополнение к контексту.   Контрольное задание заключается в том, что обучающемуся необходимо вписать небольшую фразу, формулу, выражение, слово/слова и т. п. как дополнение к контексту.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Задания  открытой формы (на дополнение)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1.Жидкий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каустобиолит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первый представитель ряда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нафтидов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способный к перемещениям в недрах и в поверхностных условиях – это..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богхеды.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асфальтиты.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 нефть.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кериты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антраксолиты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2.Основанием для включения разведанных запасов в Государственный баланс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является______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постановление Минприроды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постановление Мин экономики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решение комитета природных ресурсов при администрации региона 4. протокол государственной экспертизы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решение органа Госгортехнадзора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 ПО ЭТАПАМ ФОРМИРОВАНИЯ   ФОС  </a:t>
            </a:r>
            <a:r>
              <a:rPr lang="ru-RU" sz="4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опоп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Создать матрицу  формирования компетенций</a:t>
            </a:r>
          </a:p>
          <a:p>
            <a:pPr lvl="0"/>
            <a:r>
              <a:rPr lang="ru-RU" dirty="0" smtClean="0"/>
              <a:t>Структурировать ФОС дисциплин по компетенциям/индикаторам;</a:t>
            </a:r>
          </a:p>
          <a:p>
            <a:pPr lvl="0"/>
            <a:r>
              <a:rPr lang="ru-RU" dirty="0" smtClean="0"/>
              <a:t>Сформировать ФОС по компетенциям/индикаторам;</a:t>
            </a:r>
          </a:p>
          <a:p>
            <a:pPr lvl="0"/>
            <a:r>
              <a:rPr lang="ru-RU" dirty="0" smtClean="0"/>
              <a:t>Определить структуру и типы используемых заданий для ДР;</a:t>
            </a:r>
          </a:p>
          <a:p>
            <a:pPr lvl="0"/>
            <a:r>
              <a:rPr lang="ru-RU" dirty="0" smtClean="0"/>
              <a:t>Сформировать критерии оценивания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99592" y="1628801"/>
          <a:ext cx="7416824" cy="3767731"/>
        </p:xfrm>
        <a:graphic>
          <a:graphicData uri="http://schemas.openxmlformats.org/drawingml/2006/table">
            <a:tbl>
              <a:tblPr/>
              <a:tblGrid>
                <a:gridCol w="201302"/>
                <a:gridCol w="148548"/>
                <a:gridCol w="1257551"/>
                <a:gridCol w="5691246"/>
                <a:gridCol w="118177"/>
              </a:tblGrid>
              <a:tr h="47096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ОПК-1</a:t>
                      </a:r>
                      <a:endParaRPr lang="ru-RU" sz="1000" dirty="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Способен применять знания (на продвинутом уровне) фундаментальной экономической науки при решении практических и (или) исследовательских задач;</a:t>
                      </a:r>
                      <a:endParaRPr lang="ru-RU" sz="1000" dirty="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6450"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</a:endParaRPr>
                    </a:p>
                  </a:txBody>
                  <a:tcPr marL="60237" marR="60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ОПК-1.1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представляет (на продвинутом  уровне) современные методы исследования фундаментальной экономической науки при решении практических и (или) исследовательских задач</a:t>
                      </a:r>
                      <a:endParaRPr lang="ru-RU" sz="1000" dirty="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483"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</a:endParaRPr>
                    </a:p>
                  </a:txBody>
                  <a:tcPr marL="60237" marR="60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Б1.О.09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Современные модели взаимодействия банковского и реального секторов экономики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483"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</a:endParaRPr>
                    </a:p>
                  </a:txBody>
                  <a:tcPr marL="60237" marR="60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Б1.О.10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Современные проблемы экономики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483"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</a:endParaRPr>
                    </a:p>
                  </a:txBody>
                  <a:tcPr marL="60237" marR="60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Б2.О.01(У)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ознакомительная практика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483"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</a:endParaRPr>
                    </a:p>
                  </a:txBody>
                  <a:tcPr marL="60237" marR="60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Б3.О.01(Д)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подготовка к процедуре защиты и защита выпускной квалификационной работы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6450"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</a:endParaRPr>
                    </a:p>
                  </a:txBody>
                  <a:tcPr marL="60237" marR="60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ОПК-1.2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составляет план и осуществляет исследования реальной экономической ситуации с применением изученных методов фундаментальной экономической науки: макроэкономики и микроэкономики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483"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</a:endParaRPr>
                    </a:p>
                  </a:txBody>
                  <a:tcPr marL="60237" marR="60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Б1.О.09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Современные модели взаимодействия банковского и реального секторов экономики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483"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</a:endParaRPr>
                    </a:p>
                  </a:txBody>
                  <a:tcPr marL="60237" marR="60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</a:endParaRPr>
                    </a:p>
                  </a:txBody>
                  <a:tcPr marL="60237" marR="60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Б1.О.10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Современные проблемы экономики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483"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</a:endParaRPr>
                    </a:p>
                  </a:txBody>
                  <a:tcPr marL="60237" marR="60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Б2.О.02(П)</a:t>
                      </a:r>
                      <a:endParaRPr lang="ru-RU" sz="1000" dirty="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преддипломная практика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483"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</a:endParaRPr>
                    </a:p>
                  </a:txBody>
                  <a:tcPr marL="60237" marR="60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Б3.О.01(Д)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подготовка к процедуре защиты и защита выпускной квалификационной работы</a:t>
                      </a:r>
                      <a:endParaRPr lang="ru-RU" sz="1000" dirty="0">
                        <a:latin typeface="Calibri"/>
                        <a:ea typeface="Calibri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7704" y="332656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МАТРИЦА ПО ЭТАПНОГО ФОРМИРОВАНИЯ КОМПЕТЕНЦИИ ОБУЧАЮЩИХСЯ (ОБРАЗЕЦ)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980729"/>
            <a:ext cx="5364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Для распределения дисциплин по компетенциям и индикаторам  можно использовать таблицу «Справочник компетенций» из учебного плана.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1268760"/>
          <a:ext cx="7272811" cy="3278433"/>
        </p:xfrm>
        <a:graphic>
          <a:graphicData uri="http://schemas.openxmlformats.org/drawingml/2006/table">
            <a:tbl>
              <a:tblPr/>
              <a:tblGrid>
                <a:gridCol w="852915"/>
                <a:gridCol w="347991"/>
                <a:gridCol w="352084"/>
                <a:gridCol w="208760"/>
                <a:gridCol w="133651"/>
                <a:gridCol w="133651"/>
                <a:gridCol w="203196"/>
                <a:gridCol w="300245"/>
                <a:gridCol w="349270"/>
                <a:gridCol w="215619"/>
                <a:gridCol w="161030"/>
                <a:gridCol w="269980"/>
                <a:gridCol w="79290"/>
                <a:gridCol w="233359"/>
                <a:gridCol w="233359"/>
                <a:gridCol w="342411"/>
                <a:gridCol w="225169"/>
                <a:gridCol w="225169"/>
                <a:gridCol w="216981"/>
                <a:gridCol w="216981"/>
                <a:gridCol w="188325"/>
                <a:gridCol w="133651"/>
                <a:gridCol w="216981"/>
                <a:gridCol w="223805"/>
                <a:gridCol w="223805"/>
                <a:gridCol w="216981"/>
                <a:gridCol w="264093"/>
                <a:gridCol w="57987"/>
                <a:gridCol w="119126"/>
                <a:gridCol w="326946"/>
              </a:tblGrid>
              <a:tr h="15543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Calibri"/>
                        </a:rPr>
                        <a:t>Распределение по курсам/семестрам обучения, дисциплинам, модулям, практикам</a:t>
                      </a:r>
                      <a:endParaRPr lang="ru-RU" sz="1200" b="1" dirty="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Calibri"/>
                          <a:cs typeface="Calibri"/>
                        </a:rPr>
                        <a:t>СЕМЕСТР /КУРС  ОКОНЧАНИЕ ИЗУЧЕНИЯ ДИСЦИПЛИНЫ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Calibri"/>
                        </a:rPr>
                        <a:t>1 курс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Calibri"/>
                        </a:rPr>
                        <a:t>2 курс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Calibri"/>
                        </a:rPr>
                        <a:t>3 курс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Calibri"/>
                        </a:rPr>
                        <a:t>4 курс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Calibri"/>
                          <a:cs typeface="Calibri"/>
                        </a:rPr>
                        <a:t>1 семестр</a:t>
                      </a:r>
                      <a:endParaRPr lang="ru-RU" sz="500" dirty="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Calibri"/>
                          <a:cs typeface="Calibri"/>
                        </a:rPr>
                        <a:t>2 семестр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Calibri"/>
                          <a:cs typeface="Calibri"/>
                        </a:rPr>
                        <a:t>3 семестр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Calibri"/>
                          <a:cs typeface="Calibri"/>
                        </a:rPr>
                        <a:t>4 семестр</a:t>
                      </a:r>
                      <a:endParaRPr lang="ru-RU" sz="500" dirty="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Calibri"/>
                          <a:cs typeface="Calibri"/>
                        </a:rPr>
                        <a:t>5 семестр</a:t>
                      </a:r>
                      <a:endParaRPr lang="ru-RU" sz="500" dirty="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Calibri"/>
                          <a:cs typeface="Calibri"/>
                        </a:rPr>
                        <a:t>6 семестр</a:t>
                      </a:r>
                      <a:endParaRPr lang="ru-RU" sz="500" dirty="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Calibri"/>
                          <a:cs typeface="Calibri"/>
                        </a:rPr>
                        <a:t>7 семестр</a:t>
                      </a:r>
                      <a:endParaRPr lang="ru-RU" sz="500" dirty="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Calibri"/>
                          <a:cs typeface="Calibri"/>
                        </a:rPr>
                        <a:t>8 семестр</a:t>
                      </a:r>
                      <a:endParaRPr lang="ru-RU" sz="500" dirty="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Calibri"/>
                        </a:rPr>
                        <a:t>КОМПЕТЕНЦИЯ  ОПК1  (ОПК-1.1 )</a:t>
                      </a:r>
                      <a:endParaRPr lang="ru-RU" sz="500" b="1" dirty="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Calibri"/>
                        </a:rPr>
                        <a:t>УК 1.1</a:t>
                      </a:r>
                      <a:endParaRPr lang="ru-RU" sz="500" dirty="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Calibri"/>
                        </a:rPr>
                        <a:t>УК 1.2</a:t>
                      </a:r>
                      <a:endParaRPr lang="ru-RU" sz="500" dirty="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Calibri"/>
                        </a:rPr>
                        <a:t>УК.1.3</a:t>
                      </a:r>
                      <a:endParaRPr lang="ru-RU" sz="500" dirty="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Calibri"/>
                        </a:rPr>
                        <a:t>Философия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Calibri"/>
                        </a:rPr>
                        <a:t>+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Calibri"/>
                        </a:rPr>
                        <a:t>Информационные системы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Calibri"/>
                          <a:cs typeface="Calibri"/>
                        </a:rPr>
                        <a:t>+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Calibri"/>
                        </a:rPr>
                        <a:t>+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Calibri"/>
                        </a:rPr>
                        <a:t>ХХХХХ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Calibri"/>
                        </a:rPr>
                        <a:t>+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76">
                <a:tc gridSpan="2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Calibri"/>
                        </a:rPr>
                        <a:t>КОМПЕТЕНЦИЯ  ОПК1  (ОПК-1.2 )</a:t>
                      </a:r>
                      <a:endParaRPr lang="ru-RU" sz="500" dirty="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Calibri"/>
                        </a:rPr>
                        <a:t>хххххх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Calibri"/>
                          <a:cs typeface="Calibri"/>
                        </a:rPr>
                        <a:t>+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Calibri"/>
                        </a:rPr>
                        <a:t>хххххх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Calibri"/>
                        </a:rPr>
                        <a:t>+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Calibri"/>
                        </a:rPr>
                        <a:t>+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Calibri"/>
                        </a:rPr>
                        <a:t>хххххх</a:t>
                      </a:r>
                      <a:endParaRPr lang="ru-RU" sz="500">
                        <a:latin typeface="Calibri"/>
                        <a:ea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2587" marR="32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67544" y="535995"/>
            <a:ext cx="7992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ВЫБОРКА ДИСЦИПЛИН  ДЛЯ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ТЕСТОВЫХ ЗАДАНИЙ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83569" y="-5449870"/>
            <a:ext cx="7992888" cy="1135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 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ВЫСШЕГО ОБРАЗОВАНИЯ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«СЕВЕРО-КАВКАЗСКИЙ ГОРНО-МЕТАЛЛУРГИЧЕСКИЙ ИНСТИТУТ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(ГОСУДАРСТВЕННЫЙ ТЕХНОЛОГИЧЕСКИЙ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УНИВЕРСИТЕТ)»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заседании кафедры 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______2022 г.,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протокол №9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 ОПОП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ПАСПОРТ ФОНДА  ОЦЕНОЧНЫХ СРЕДСТВ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 подготовки:  _______________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Направленность (профиль) программы магистратуры "____________"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образования: магистратура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ВЛАДИКАВКАЗ,2022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115616" y="787072"/>
            <a:ext cx="7272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УК-1. Способен осуществлять поиск, критический анализ проблемный ситуаций на основе системного подхода, вырабатывать стратегию действий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981468" y="1544107"/>
            <a:ext cx="318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КОМПЕТЕНЦИИ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988840"/>
          <a:ext cx="7152456" cy="1992225"/>
        </p:xfrm>
        <a:graphic>
          <a:graphicData uri="http://schemas.openxmlformats.org/drawingml/2006/table">
            <a:tbl>
              <a:tblPr/>
              <a:tblGrid>
                <a:gridCol w="4636222"/>
                <a:gridCol w="2516234"/>
              </a:tblGrid>
              <a:tr h="588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Код и наименование индикатора достижения компетенции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Перечень дисциплин реализующие  индикатор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УК-1.1. Находит, критически анализирует и выбирает информацию, необходимую для выработки стратегии действий по разрешению проблемной ситуации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УК-1.2 Рассматривает различные варианты решения проблемной ситуации на основе системного подхода, оценивает их преимущества и риски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611560" y="4097397"/>
            <a:ext cx="79928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ОЦЕНОЧНЫЕ МАТЕРИАЛЫ *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ДИСЦИПЛИНЕ 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В ТЕСТЕ  25 ЗАДАНИЙ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НИХ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885825" algn="l"/>
              </a:tabLst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открытого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задания. (70-75%)</a:t>
            </a:r>
          </a:p>
          <a:p>
            <a:pPr indent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885825" algn="l"/>
              </a:tabLst>
            </a:pPr>
            <a:r>
              <a:rPr lang="ru-RU" b="1" dirty="0" smtClean="0"/>
              <a:t> *ПО КАЖДОЙ ДИСЦИПЛИНЕ К КАЖДОМУ ИНДИКАТОРУ </a:t>
            </a:r>
            <a:endParaRPr lang="ru-RU" dirty="0" smtClean="0"/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СПАСИБО ЗА ВНИМАНИЕ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59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78" y="332656"/>
            <a:ext cx="8174243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77768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Задача образовательной организации</a:t>
            </a:r>
            <a:r>
              <a:rPr lang="ru-RU" b="1" dirty="0" smtClean="0"/>
              <a:t>–создать надежный инструментарий для оценивания результатов обучения и(или)освоения ОПОП в целях использования при проведении оценочных мероприятий (внутренних, внешних</a:t>
            </a:r>
            <a:r>
              <a:rPr lang="ru-RU" b="1" dirty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/>
              <a:t>*</a:t>
            </a:r>
            <a:br>
              <a:rPr lang="ru-RU" sz="2700" i="1" dirty="0" smtClean="0"/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применению </a:t>
            </a:r>
            <a:r>
              <a:rPr lang="ru-RU" sz="2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аккредитационных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показателей (письмо </a:t>
            </a:r>
            <a:r>
              <a:rPr lang="ru-RU" sz="2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от 28.02.2022 № МН-5/339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616624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Диагностическая работа формируется из фонда оценочных средств образовательной организации, целью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которой является определение уровня достижения результатов обучения и (или) освоения образовательной программы, установленных образовательной программой по соответствующему направлению подготовки/специальности.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Оценочные материалы в структуре ОБРАЗОВАТЕЛЬНОЙ ПРОГРАММЫ являются обязательным компонентом.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 оценочными материалами (далее также как фонд оценочных средств) образовательной организации понимается совокупность разработанных и утвержденных образовательной организацией оценочных средств, представляющих собой  </a:t>
            </a:r>
            <a:r>
              <a:rPr lang="ru-RU" sz="1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 заданий различного типа с ключами правильных ответов, включая критерии оценки, и используемых при проведении оценочных процедур (текущего контроля, промежуточной аттестации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государственной итоговой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итоговой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аттестации) с целью оценивания достижения обучающимися результатов освоения образовательной программы и (или) результатов обучения по отдельным дисциплинам (модулям), практикам.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Оценочные материалы образовательной организации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зависимости от профиля (направленности)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могут содержать задания в виде расчетных задач, мини-кейса, ситуационных задач, практико-ориентированных заданий.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ФОРМИРОВАНИЯ  ДИАГНОСТИЧЕСКОЙ  РАБОТЫ ОЦЕНОЧНЫЕ МАТЕРИАЛЫ  ПРЕДОСТАВЛЯЮТСЯ ОБРАЗОВАТЕЛЬНОЙ ОРГАНИЗАЦИЕЙ  В ЭЛЕКТРОННОМ ВИДЕ, ДОСТУПНОМ  ДЛЯ  РЕДАКТИРОВАНИЯ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13576" cy="172819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Требования к оценочным  материалам, разработанным образовательной организацией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128792" cy="4392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МЕТОДИЧЕСКИЕ РЕКОМЕНДАЦИИ ПО ПРИМЕНЕНИЮ АККРЕДИТАЦИОННЫХ ПОКАЗАТЕЛЕЙ (ПИСЬМО МИНОБРНАУКИ ОТ 28.02.2022 № МН-5/339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978</TotalTime>
  <Words>1357</Words>
  <Application>Microsoft Office PowerPoint</Application>
  <PresentationFormat>Экран (4:3)</PresentationFormat>
  <Paragraphs>220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        Диагностическая работа как новая форма, используемая  для целей государственной  аккредитации образовательной деятельности/федерального государственного контроля(надзора)в сфере образования   </vt:lpstr>
      <vt:lpstr>Слайд 2</vt:lpstr>
      <vt:lpstr>Слайд 3</vt:lpstr>
      <vt:lpstr>Слайд 4</vt:lpstr>
      <vt:lpstr>Слайд 5</vt:lpstr>
      <vt:lpstr>Слайд 6</vt:lpstr>
      <vt:lpstr>Слайд 7</vt:lpstr>
      <vt:lpstr>* Методические рекомендации по применению аккредитационных показателей (письмо Минобрнауки от 28.02.2022 № МН-5/339 </vt:lpstr>
      <vt:lpstr> Требования к оценочным  материалам, разработанным образовательной организацией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ПРИМЕР ТЗ ОТКРЫТОГО ТИПА </vt:lpstr>
      <vt:lpstr>Слайд 20</vt:lpstr>
      <vt:lpstr>Задание (открытой формы (на дополнение)), предлагающее вписать формулу или выражение как дополнение к контексту.   Контрольное задание заключается в том, что обучающемуся необходимо вписать небольшую фразу, формулу, выражение, слово/слова и т. п. как дополнение к контексту.</vt:lpstr>
      <vt:lpstr>   РЕКОМЕНДАЦИИ  ПО ЭТАПАМ ФОРМИРОВАНИЯ   ФОС  опоп 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оценочных материалов для внешней и внутренней оценки качества образовательной деятельности</dc:title>
  <dc:creator>Шелкунова</dc:creator>
  <cp:lastModifiedBy>Шелкунова</cp:lastModifiedBy>
  <cp:revision>89</cp:revision>
  <dcterms:created xsi:type="dcterms:W3CDTF">2022-10-03T20:14:31Z</dcterms:created>
  <dcterms:modified xsi:type="dcterms:W3CDTF">2022-10-07T05:07:34Z</dcterms:modified>
</cp:coreProperties>
</file>