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1" r:id="rId9"/>
    <p:sldId id="272" r:id="rId10"/>
    <p:sldId id="267" r:id="rId11"/>
    <p:sldId id="268" r:id="rId12"/>
    <p:sldId id="269" r:id="rId13"/>
    <p:sldId id="270" r:id="rId14"/>
    <p:sldId id="266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D69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85;&#1080;&#1075;&#1072;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85;&#1080;&#1075;&#1072;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85;&#1080;&#1075;&#1072;1.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85;&#1080;&#1075;&#1072;1.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72;&#1090;&#1100;&#1103;&#1085;&#1072;\Desktop\&#1050;&#1085;&#1080;&#1075;&#1072;1.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Показатели успеваемости (сред.знач.в %)</a:t>
            </a:r>
          </a:p>
        </c:rich>
      </c:tx>
      <c:layout/>
    </c:title>
    <c:view3D>
      <c:rotX val="10"/>
      <c:rotY val="30"/>
      <c:rAngAx val="1"/>
    </c:view3D>
    <c:floor>
      <c:spPr>
        <a:solidFill>
          <a:schemeClr val="bg1">
            <a:lumMod val="95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Лист1!$D$104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spPr>
            <a:solidFill>
              <a:srgbClr val="B3D694"/>
            </a:solidFill>
          </c:spPr>
          <c:dLbls>
            <c:dLbl>
              <c:idx val="0"/>
              <c:layout>
                <c:manualLayout>
                  <c:x val="1.6339869281045616E-3"/>
                  <c:y val="0.1452145214521453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1441144114411442"/>
                </c:manualLayout>
              </c:layout>
              <c:showVal val="1"/>
            </c:dLbl>
            <c:dLbl>
              <c:idx val="2"/>
              <c:layout>
                <c:manualLayout>
                  <c:x val="3.2679738562092168E-3"/>
                  <c:y val="0.19361936193619386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3641364136413656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Лист1!$E$102:$H$103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Лист1!$E$104:$H$104</c:f>
              <c:numCache>
                <c:formatCode>General</c:formatCode>
                <c:ptCount val="4"/>
                <c:pt idx="0">
                  <c:v>83.57</c:v>
                </c:pt>
                <c:pt idx="1">
                  <c:v>53.660000000000004</c:v>
                </c:pt>
                <c:pt idx="2">
                  <c:v>85.5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Лист1!$D$105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6339869281045769E-3"/>
                  <c:y val="0.18481848184818514"/>
                </c:manualLayout>
              </c:layout>
              <c:showVal val="1"/>
            </c:dLbl>
            <c:dLbl>
              <c:idx val="1"/>
              <c:layout>
                <c:manualLayout>
                  <c:x val="4.9019607843137436E-3"/>
                  <c:y val="0.1144114411441143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188118811881188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7161716171617181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Лист1!$E$102:$H$103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Лист1!$E$105:$H$105</c:f>
              <c:numCache>
                <c:formatCode>General</c:formatCode>
                <c:ptCount val="4"/>
                <c:pt idx="0">
                  <c:v>51.2</c:v>
                </c:pt>
                <c:pt idx="1">
                  <c:v>27.2</c:v>
                </c:pt>
                <c:pt idx="2">
                  <c:v>30.2</c:v>
                </c:pt>
                <c:pt idx="3">
                  <c:v>66.25</c:v>
                </c:pt>
              </c:numCache>
            </c:numRef>
          </c:val>
        </c:ser>
        <c:shape val="box"/>
        <c:axId val="156503040"/>
        <c:axId val="156521216"/>
        <c:axId val="0"/>
      </c:bar3DChart>
      <c:catAx>
        <c:axId val="156503040"/>
        <c:scaling>
          <c:orientation val="minMax"/>
        </c:scaling>
        <c:axPos val="b"/>
        <c:majorGridlines>
          <c:spPr>
            <a:ln>
              <a:solidFill>
                <a:sysClr val="windowText" lastClr="000000"/>
              </a:solidFill>
            </a:ln>
          </c:spPr>
        </c:majorGridlines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521216"/>
        <c:crosses val="autoZero"/>
        <c:auto val="1"/>
        <c:lblAlgn val="ctr"/>
        <c:lblOffset val="100"/>
      </c:catAx>
      <c:valAx>
        <c:axId val="156521216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crossAx val="156503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Лист1!$E$287</c:f>
              <c:strCache>
                <c:ptCount val="1"/>
                <c:pt idx="0">
                  <c:v>Абсолютная успеваемость,%</c:v>
                </c:pt>
              </c:strCache>
            </c:strRef>
          </c:tx>
          <c:spPr>
            <a:ln w="4762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diamond"/>
            <c:size val="10"/>
          </c:marker>
          <c:dLbls>
            <c:dLbl>
              <c:idx val="0"/>
              <c:layout>
                <c:manualLayout>
                  <c:x val="-5.1118205147241066E-2"/>
                  <c:y val="-3.6758563074352546E-2"/>
                </c:manualLayout>
              </c:layout>
              <c:showVal val="1"/>
            </c:dLbl>
            <c:dLbl>
              <c:idx val="1"/>
              <c:layout>
                <c:manualLayout>
                  <c:x val="-4.1178554146388567E-2"/>
                  <c:y val="-3.3416875522138685E-2"/>
                </c:manualLayout>
              </c:layout>
              <c:showVal val="1"/>
            </c:dLbl>
            <c:dLbl>
              <c:idx val="2"/>
              <c:layout>
                <c:manualLayout>
                  <c:x val="-1.5619451572768089E-2"/>
                  <c:y val="-3.675856307435254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Лист1!$F$286:$K$286</c:f>
              <c:strCache>
                <c:ptCount val="6"/>
                <c:pt idx="0">
                  <c:v>ФИТЭТ</c:v>
                </c:pt>
                <c:pt idx="1">
                  <c:v>ГМФ</c:v>
                </c:pt>
                <c:pt idx="2">
                  <c:v>ЭМФ</c:v>
                </c:pt>
                <c:pt idx="3">
                  <c:v>АСФ</c:v>
                </c:pt>
                <c:pt idx="4">
                  <c:v>ЮФ</c:v>
                </c:pt>
                <c:pt idx="5">
                  <c:v>ЭФ</c:v>
                </c:pt>
              </c:strCache>
            </c:strRef>
          </c:cat>
          <c:val>
            <c:numRef>
              <c:f>Лист1!$F$287:$K$287</c:f>
              <c:numCache>
                <c:formatCode>0%</c:formatCode>
                <c:ptCount val="6"/>
                <c:pt idx="0">
                  <c:v>0.34</c:v>
                </c:pt>
                <c:pt idx="1">
                  <c:v>0.37000000000000005</c:v>
                </c:pt>
                <c:pt idx="2">
                  <c:v>0.63000000000000012</c:v>
                </c:pt>
                <c:pt idx="3">
                  <c:v>0.28000000000000008</c:v>
                </c:pt>
                <c:pt idx="4">
                  <c:v>0.69000000000000006</c:v>
                </c:pt>
                <c:pt idx="5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Лист1!$E$288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spPr>
            <a:ln w="47625"/>
          </c:spPr>
          <c:marker>
            <c:symbol val="square"/>
            <c:size val="10"/>
          </c:marker>
          <c:dLbls>
            <c:dLbl>
              <c:idx val="0"/>
              <c:layout>
                <c:manualLayout>
                  <c:x val="-4.6858354718304247E-2"/>
                  <c:y val="3.6758563074352546E-2"/>
                </c:manualLayout>
              </c:layout>
              <c:showVal val="1"/>
            </c:dLbl>
            <c:dLbl>
              <c:idx val="1"/>
              <c:layout>
                <c:manualLayout>
                  <c:x val="4.2598504289367506E-3"/>
                  <c:y val="5.680868838763577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4.678362573099416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Лист1!$F$286:$K$286</c:f>
              <c:strCache>
                <c:ptCount val="6"/>
                <c:pt idx="0">
                  <c:v>ФИТЭТ</c:v>
                </c:pt>
                <c:pt idx="1">
                  <c:v>ГМФ</c:v>
                </c:pt>
                <c:pt idx="2">
                  <c:v>ЭМФ</c:v>
                </c:pt>
                <c:pt idx="3">
                  <c:v>АСФ</c:v>
                </c:pt>
                <c:pt idx="4">
                  <c:v>ЮФ</c:v>
                </c:pt>
                <c:pt idx="5">
                  <c:v>ЭФ</c:v>
                </c:pt>
              </c:strCache>
            </c:strRef>
          </c:cat>
          <c:val>
            <c:numRef>
              <c:f>Лист1!$F$288:$K$288</c:f>
              <c:numCache>
                <c:formatCode>0%</c:formatCode>
                <c:ptCount val="6"/>
                <c:pt idx="0">
                  <c:v>0.27</c:v>
                </c:pt>
                <c:pt idx="1">
                  <c:v>0.32000000000000006</c:v>
                </c:pt>
                <c:pt idx="2">
                  <c:v>0.47000000000000003</c:v>
                </c:pt>
                <c:pt idx="3">
                  <c:v>0.19</c:v>
                </c:pt>
                <c:pt idx="4">
                  <c:v>0.35000000000000003</c:v>
                </c:pt>
                <c:pt idx="5">
                  <c:v>0.39000000000000007</c:v>
                </c:pt>
              </c:numCache>
            </c:numRef>
          </c:val>
        </c:ser>
        <c:dropLines/>
        <c:marker val="1"/>
        <c:axId val="156560000"/>
        <c:axId val="158478720"/>
      </c:lineChart>
      <c:catAx>
        <c:axId val="1565600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8478720"/>
        <c:crosses val="autoZero"/>
        <c:auto val="1"/>
        <c:lblAlgn val="ctr"/>
        <c:lblOffset val="100"/>
      </c:catAx>
      <c:valAx>
        <c:axId val="158478720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%" sourceLinked="1"/>
        <c:tickLblPos val="nextTo"/>
        <c:crossAx val="1565600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Результаты защиты ВКР (бакалавриат/специалитет)</a:t>
            </a:r>
          </a:p>
        </c:rich>
      </c:tx>
      <c:layout>
        <c:manualLayout>
          <c:xMode val="edge"/>
          <c:yMode val="edge"/>
          <c:x val="0.22745109613320441"/>
          <c:y val="0"/>
        </c:manualLayout>
      </c:layout>
    </c:title>
    <c:plotArea>
      <c:layout>
        <c:manualLayout>
          <c:layoutTarget val="inner"/>
          <c:xMode val="edge"/>
          <c:yMode val="edge"/>
          <c:x val="7.7543208309320738E-2"/>
          <c:y val="0.10139573407765758"/>
          <c:w val="0.87875894569226043"/>
          <c:h val="0.7804659775603463"/>
        </c:manualLayout>
      </c:layout>
      <c:barChart>
        <c:barDir val="col"/>
        <c:grouping val="clustered"/>
        <c:ser>
          <c:idx val="0"/>
          <c:order val="0"/>
          <c:tx>
            <c:strRef>
              <c:f>Лист1!$D$352</c:f>
              <c:strCache>
                <c:ptCount val="1"/>
                <c:pt idx="0">
                  <c:v>Отлично,%</c:v>
                </c:pt>
              </c:strCache>
            </c:strRef>
          </c:tx>
          <c:spPr>
            <a:solidFill>
              <a:srgbClr val="FF5050"/>
            </a:solidFill>
          </c:spPr>
          <c:dLbls>
            <c:dLbl>
              <c:idx val="1"/>
              <c:layout>
                <c:manualLayout>
                  <c:x val="0"/>
                  <c:y val="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Лист1!$E$351:$J$351</c:f>
              <c:strCache>
                <c:ptCount val="6"/>
                <c:pt idx="0">
                  <c:v>ГМФ</c:v>
                </c:pt>
                <c:pt idx="1">
                  <c:v>ЭМФ</c:v>
                </c:pt>
                <c:pt idx="2">
                  <c:v>АСФ</c:v>
                </c:pt>
                <c:pt idx="3">
                  <c:v>ФИТЕТ</c:v>
                </c:pt>
                <c:pt idx="4">
                  <c:v>ЮР</c:v>
                </c:pt>
                <c:pt idx="5">
                  <c:v>ЭФ</c:v>
                </c:pt>
              </c:strCache>
            </c:strRef>
          </c:cat>
          <c:val>
            <c:numRef>
              <c:f>Лист1!$E$352:$J$352</c:f>
              <c:numCache>
                <c:formatCode>0.00%</c:formatCode>
                <c:ptCount val="6"/>
                <c:pt idx="0">
                  <c:v>0.42600000000000032</c:v>
                </c:pt>
                <c:pt idx="1">
                  <c:v>0.4</c:v>
                </c:pt>
                <c:pt idx="2">
                  <c:v>0.23300000000000001</c:v>
                </c:pt>
                <c:pt idx="3">
                  <c:v>0.43750000000000028</c:v>
                </c:pt>
                <c:pt idx="4">
                  <c:v>0.89</c:v>
                </c:pt>
                <c:pt idx="5">
                  <c:v>0.6560000000000008</c:v>
                </c:pt>
              </c:numCache>
            </c:numRef>
          </c:val>
        </c:ser>
        <c:ser>
          <c:idx val="1"/>
          <c:order val="1"/>
          <c:tx>
            <c:strRef>
              <c:f>Лист1!$D$353</c:f>
              <c:strCache>
                <c:ptCount val="1"/>
                <c:pt idx="0">
                  <c:v>Хорошо,%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5732546705998034E-2"/>
                  <c:y val="9.2592592592592893E-2"/>
                </c:manualLayout>
              </c:layout>
              <c:showVal val="1"/>
            </c:dLbl>
            <c:dLbl>
              <c:idx val="1"/>
              <c:layout>
                <c:manualLayout>
                  <c:x val="2.4909865617830242E-2"/>
                  <c:y val="9.7222222222222224E-2"/>
                </c:manualLayout>
              </c:layout>
              <c:showVal val="1"/>
            </c:dLbl>
            <c:dLbl>
              <c:idx val="3"/>
              <c:layout>
                <c:manualLayout>
                  <c:x val="-2.6220911176663463E-3"/>
                  <c:y val="6.9444444444444503E-2"/>
                </c:manualLayout>
              </c:layout>
              <c:showVal val="1"/>
            </c:dLbl>
            <c:dLbl>
              <c:idx val="5"/>
              <c:layout>
                <c:manualLayout>
                  <c:x val="4.0120365308035947E-3"/>
                  <c:y val="6.2992125984251884E-2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Лист1!$E$351:$J$351</c:f>
              <c:strCache>
                <c:ptCount val="6"/>
                <c:pt idx="0">
                  <c:v>ГМФ</c:v>
                </c:pt>
                <c:pt idx="1">
                  <c:v>ЭМФ</c:v>
                </c:pt>
                <c:pt idx="2">
                  <c:v>АСФ</c:v>
                </c:pt>
                <c:pt idx="3">
                  <c:v>ФИТЕТ</c:v>
                </c:pt>
                <c:pt idx="4">
                  <c:v>ЮР</c:v>
                </c:pt>
                <c:pt idx="5">
                  <c:v>ЭФ</c:v>
                </c:pt>
              </c:strCache>
            </c:strRef>
          </c:cat>
          <c:val>
            <c:numRef>
              <c:f>Лист1!$E$353:$J$353</c:f>
              <c:numCache>
                <c:formatCode>0.00%</c:formatCode>
                <c:ptCount val="6"/>
                <c:pt idx="0">
                  <c:v>0.49300000000000033</c:v>
                </c:pt>
                <c:pt idx="1">
                  <c:v>0.42800000000000032</c:v>
                </c:pt>
                <c:pt idx="2">
                  <c:v>0.60000000000000053</c:v>
                </c:pt>
                <c:pt idx="3">
                  <c:v>0.32200000000000034</c:v>
                </c:pt>
                <c:pt idx="4">
                  <c:v>0.11</c:v>
                </c:pt>
                <c:pt idx="5">
                  <c:v>0.28300000000000008</c:v>
                </c:pt>
              </c:numCache>
            </c:numRef>
          </c:val>
        </c:ser>
        <c:ser>
          <c:idx val="2"/>
          <c:order val="2"/>
          <c:tx>
            <c:strRef>
              <c:f>Лист1!$D$354</c:f>
              <c:strCache>
                <c:ptCount val="1"/>
                <c:pt idx="0">
                  <c:v>Удовлетворит,%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3"/>
              <c:layout>
                <c:manualLayout>
                  <c:x val="1.9665683382497572E-2"/>
                  <c:y val="0.12037037037037036"/>
                </c:manualLayout>
              </c:layout>
              <c:showVal val="1"/>
            </c:dLbl>
            <c:dLbl>
              <c:idx val="5"/>
              <c:layout>
                <c:manualLayout>
                  <c:x val="3.9224582509140996E-3"/>
                  <c:y val="4.0756018800184528E-2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Лист1!$E$351:$J$351</c:f>
              <c:strCache>
                <c:ptCount val="6"/>
                <c:pt idx="0">
                  <c:v>ГМФ</c:v>
                </c:pt>
                <c:pt idx="1">
                  <c:v>ЭМФ</c:v>
                </c:pt>
                <c:pt idx="2">
                  <c:v>АСФ</c:v>
                </c:pt>
                <c:pt idx="3">
                  <c:v>ФИТЕТ</c:v>
                </c:pt>
                <c:pt idx="4">
                  <c:v>ЮР</c:v>
                </c:pt>
                <c:pt idx="5">
                  <c:v>ЭФ</c:v>
                </c:pt>
              </c:strCache>
            </c:strRef>
          </c:cat>
          <c:val>
            <c:numRef>
              <c:f>Лист1!$E$354:$J$354</c:f>
              <c:numCache>
                <c:formatCode>0.00%</c:formatCode>
                <c:ptCount val="6"/>
                <c:pt idx="0">
                  <c:v>8.8000000000000064E-2</c:v>
                </c:pt>
                <c:pt idx="1">
                  <c:v>0.17100000000000001</c:v>
                </c:pt>
                <c:pt idx="2">
                  <c:v>0.15600000000000014</c:v>
                </c:pt>
                <c:pt idx="3">
                  <c:v>0.24000000000000013</c:v>
                </c:pt>
                <c:pt idx="4" formatCode="General">
                  <c:v>0</c:v>
                </c:pt>
                <c:pt idx="5">
                  <c:v>6.0000000000000032E-2</c:v>
                </c:pt>
              </c:numCache>
            </c:numRef>
          </c:val>
        </c:ser>
        <c:axId val="158528640"/>
        <c:axId val="158530176"/>
      </c:barChart>
      <c:lineChart>
        <c:grouping val="standard"/>
        <c:ser>
          <c:idx val="3"/>
          <c:order val="3"/>
          <c:tx>
            <c:strRef>
              <c:f>Лист1!$D$355</c:f>
              <c:strCache>
                <c:ptCount val="1"/>
                <c:pt idx="0">
                  <c:v>колич.  крас.дип (чел. вспомог.ось)</c:v>
                </c:pt>
              </c:strCache>
            </c:strRef>
          </c:tx>
          <c:spPr>
            <a:ln w="47625">
              <a:solidFill>
                <a:srgbClr val="7030A0"/>
              </a:solidFill>
            </a:ln>
          </c:spPr>
          <c:marker>
            <c:symbol val="circle"/>
            <c:size val="8"/>
            <c:spPr>
              <a:solidFill>
                <a:srgbClr val="7030A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1.9665683382497572E-2"/>
                  <c:y val="-3.7037037037037014E-2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2.4248976647629407E-2"/>
                  <c:y val="-3.0548026716051693E-2"/>
                </c:manualLayout>
              </c:layout>
              <c:showVal val="1"/>
            </c:dLbl>
            <c:dLbl>
              <c:idx val="2"/>
              <c:layout>
                <c:manualLayout>
                  <c:x val="-1.442160437909863E-2"/>
                  <c:y val="-3.7037037037037014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4.6292650918635337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Лист1!$E$351:$J$351</c:f>
              <c:strCache>
                <c:ptCount val="6"/>
                <c:pt idx="0">
                  <c:v>ГМФ</c:v>
                </c:pt>
                <c:pt idx="1">
                  <c:v>ЭМФ</c:v>
                </c:pt>
                <c:pt idx="2">
                  <c:v>АСФ</c:v>
                </c:pt>
                <c:pt idx="3">
                  <c:v>ФИТЕТ</c:v>
                </c:pt>
                <c:pt idx="4">
                  <c:v>ЮР</c:v>
                </c:pt>
                <c:pt idx="5">
                  <c:v>ЭФ</c:v>
                </c:pt>
              </c:strCache>
            </c:strRef>
          </c:cat>
          <c:val>
            <c:numRef>
              <c:f>Лист1!$E$355:$J$355</c:f>
              <c:numCache>
                <c:formatCode>General</c:formatCode>
                <c:ptCount val="6"/>
                <c:pt idx="0">
                  <c:v>8</c:v>
                </c:pt>
                <c:pt idx="1">
                  <c:v>21</c:v>
                </c:pt>
                <c:pt idx="2">
                  <c:v>7</c:v>
                </c:pt>
                <c:pt idx="3">
                  <c:v>6</c:v>
                </c:pt>
                <c:pt idx="4">
                  <c:v>15</c:v>
                </c:pt>
                <c:pt idx="5">
                  <c:v>5</c:v>
                </c:pt>
              </c:numCache>
            </c:numRef>
          </c:val>
        </c:ser>
        <c:marker val="1"/>
        <c:axId val="158553984"/>
        <c:axId val="158552448"/>
      </c:lineChart>
      <c:catAx>
        <c:axId val="158528640"/>
        <c:scaling>
          <c:orientation val="minMax"/>
        </c:scaling>
        <c:axPos val="b"/>
        <c:majorGridlines>
          <c:spPr>
            <a:ln w="15875">
              <a:solidFill>
                <a:schemeClr val="tx1"/>
              </a:solidFill>
            </a:ln>
          </c:spPr>
        </c:majorGridlines>
        <c:tickLblPos val="nextTo"/>
        <c:txPr>
          <a:bodyPr/>
          <a:lstStyle/>
          <a:p>
            <a:pPr>
              <a:defRPr sz="800" b="1"/>
            </a:pPr>
            <a:endParaRPr lang="ru-RU"/>
          </a:p>
        </c:txPr>
        <c:crossAx val="158530176"/>
        <c:crosses val="autoZero"/>
        <c:auto val="1"/>
        <c:lblAlgn val="ctr"/>
        <c:lblOffset val="100"/>
      </c:catAx>
      <c:valAx>
        <c:axId val="158530176"/>
        <c:scaling>
          <c:orientation val="minMax"/>
        </c:scaling>
        <c:axPos val="l"/>
        <c:majorGridlines>
          <c:spPr>
            <a:ln w="3175">
              <a:solidFill>
                <a:sysClr val="windowText" lastClr="000000"/>
              </a:solidFill>
            </a:ln>
          </c:spPr>
        </c:majorGridlines>
        <c:numFmt formatCode="0.00%" sourceLinked="1"/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528640"/>
        <c:crosses val="autoZero"/>
        <c:crossBetween val="between"/>
      </c:valAx>
      <c:valAx>
        <c:axId val="158552448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553984"/>
        <c:crosses val="max"/>
        <c:crossBetween val="between"/>
      </c:valAx>
      <c:catAx>
        <c:axId val="158553984"/>
        <c:scaling>
          <c:orientation val="minMax"/>
        </c:scaling>
        <c:delete val="1"/>
        <c:axPos val="b"/>
        <c:tickLblPos val="none"/>
        <c:crossAx val="158552448"/>
        <c:crosses val="autoZero"/>
        <c:auto val="1"/>
        <c:lblAlgn val="ctr"/>
        <c:lblOffset val="100"/>
      </c:catAx>
      <c:spPr>
        <a:solidFill>
          <a:sysClr val="window" lastClr="FFFFFF">
            <a:lumMod val="95000"/>
          </a:sysClr>
        </a:solidFill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7.7901036107567781E-2"/>
          <c:y val="0.94595863521906465"/>
          <c:w val="0.84833064327180963"/>
          <c:h val="5.079901054582104E-2"/>
        </c:manualLayout>
      </c:layout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Результаты защиты ВКР( магистратура)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8153563259091336E-2"/>
          <c:y val="0.1304752423906837"/>
          <c:w val="0.86972379220627571"/>
          <c:h val="0.64331379540488765"/>
        </c:manualLayout>
      </c:layout>
      <c:barChart>
        <c:barDir val="col"/>
        <c:grouping val="clustered"/>
        <c:ser>
          <c:idx val="0"/>
          <c:order val="0"/>
          <c:tx>
            <c:strRef>
              <c:f>Лист1!$C$398</c:f>
              <c:strCache>
                <c:ptCount val="1"/>
                <c:pt idx="0">
                  <c:v>Отлично, %</c:v>
                </c:pt>
              </c:strCache>
            </c:strRef>
          </c:tx>
          <c:spPr>
            <a:solidFill>
              <a:srgbClr val="FE585C"/>
            </a:solidFill>
          </c:spPr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Val val="1"/>
          </c:dLbls>
          <c:cat>
            <c:strRef>
              <c:f>Лист1!$D$397:$H$397</c:f>
              <c:strCache>
                <c:ptCount val="5"/>
                <c:pt idx="0">
                  <c:v>ЭМФ</c:v>
                </c:pt>
                <c:pt idx="1">
                  <c:v>АСФ</c:v>
                </c:pt>
                <c:pt idx="2">
                  <c:v>ФИТЕТ</c:v>
                </c:pt>
                <c:pt idx="3">
                  <c:v>ЮР</c:v>
                </c:pt>
                <c:pt idx="4">
                  <c:v>ЭФ</c:v>
                </c:pt>
              </c:strCache>
            </c:strRef>
          </c:cat>
          <c:val>
            <c:numRef>
              <c:f>Лист1!$D$398:$H$398</c:f>
              <c:numCache>
                <c:formatCode>General</c:formatCode>
                <c:ptCount val="5"/>
                <c:pt idx="0">
                  <c:v>40</c:v>
                </c:pt>
                <c:pt idx="1">
                  <c:v>31</c:v>
                </c:pt>
                <c:pt idx="2">
                  <c:v>73.8</c:v>
                </c:pt>
                <c:pt idx="3">
                  <c:v>84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Лист1!$C$399</c:f>
              <c:strCache>
                <c:ptCount val="1"/>
                <c:pt idx="0">
                  <c:v>Хорошо, %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Val val="1"/>
          </c:dLbls>
          <c:cat>
            <c:strRef>
              <c:f>Лист1!$D$397:$H$397</c:f>
              <c:strCache>
                <c:ptCount val="5"/>
                <c:pt idx="0">
                  <c:v>ЭМФ</c:v>
                </c:pt>
                <c:pt idx="1">
                  <c:v>АСФ</c:v>
                </c:pt>
                <c:pt idx="2">
                  <c:v>ФИТЕТ</c:v>
                </c:pt>
                <c:pt idx="3">
                  <c:v>ЮР</c:v>
                </c:pt>
                <c:pt idx="4">
                  <c:v>ЭФ</c:v>
                </c:pt>
              </c:strCache>
            </c:strRef>
          </c:cat>
          <c:val>
            <c:numRef>
              <c:f>Лист1!$D$399:$H$399</c:f>
              <c:numCache>
                <c:formatCode>General</c:formatCode>
                <c:ptCount val="5"/>
                <c:pt idx="0">
                  <c:v>42.8</c:v>
                </c:pt>
                <c:pt idx="1">
                  <c:v>69</c:v>
                </c:pt>
                <c:pt idx="2">
                  <c:v>19.600000000000001</c:v>
                </c:pt>
                <c:pt idx="3">
                  <c:v>15.2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Лист1!$C$400</c:f>
              <c:strCache>
                <c:ptCount val="1"/>
                <c:pt idx="0">
                  <c:v>Удовлетворит,%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Лист1!$D$397:$H$397</c:f>
              <c:strCache>
                <c:ptCount val="5"/>
                <c:pt idx="0">
                  <c:v>ЭМФ</c:v>
                </c:pt>
                <c:pt idx="1">
                  <c:v>АСФ</c:v>
                </c:pt>
                <c:pt idx="2">
                  <c:v>ФИТЕТ</c:v>
                </c:pt>
                <c:pt idx="3">
                  <c:v>ЮР</c:v>
                </c:pt>
                <c:pt idx="4">
                  <c:v>ЭФ</c:v>
                </c:pt>
              </c:strCache>
            </c:strRef>
          </c:cat>
          <c:val>
            <c:numRef>
              <c:f>Лист1!$D$400:$H$400</c:f>
              <c:numCache>
                <c:formatCode>General</c:formatCode>
                <c:ptCount val="5"/>
                <c:pt idx="0">
                  <c:v>17.100000000000001</c:v>
                </c:pt>
                <c:pt idx="1">
                  <c:v>0</c:v>
                </c:pt>
                <c:pt idx="2">
                  <c:v>6.6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58596096"/>
        <c:axId val="158618368"/>
      </c:barChart>
      <c:lineChart>
        <c:grouping val="stacked"/>
        <c:ser>
          <c:idx val="3"/>
          <c:order val="3"/>
          <c:tx>
            <c:strRef>
              <c:f>Лист1!$C$401</c:f>
              <c:strCache>
                <c:ptCount val="1"/>
                <c:pt idx="0">
                  <c:v>колич.  крас.дип (вспомог. ось., чел.)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diamond"/>
            <c:size val="7"/>
            <c:spPr>
              <a:solidFill>
                <a:srgbClr val="7030A0"/>
              </a:solidFill>
            </c:spPr>
          </c:marker>
          <c:dLbls>
            <c:dLbl>
              <c:idx val="2"/>
              <c:layout>
                <c:manualLayout>
                  <c:x val="-2.676776390410698E-2"/>
                  <c:y val="-5.430297640172243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r"/>
            <c:showVal val="1"/>
          </c:dLbls>
          <c:cat>
            <c:strRef>
              <c:f>Лист1!$D$397:$H$397</c:f>
              <c:strCache>
                <c:ptCount val="5"/>
                <c:pt idx="0">
                  <c:v>ЭМФ</c:v>
                </c:pt>
                <c:pt idx="1">
                  <c:v>АСФ</c:v>
                </c:pt>
                <c:pt idx="2">
                  <c:v>ФИТЕТ</c:v>
                </c:pt>
                <c:pt idx="3">
                  <c:v>ЮР</c:v>
                </c:pt>
                <c:pt idx="4">
                  <c:v>ЭФ</c:v>
                </c:pt>
              </c:strCache>
            </c:strRef>
          </c:cat>
          <c:val>
            <c:numRef>
              <c:f>Лист1!$D$401:$H$401</c:f>
              <c:numCache>
                <c:formatCode>General</c:formatCode>
                <c:ptCount val="5"/>
                <c:pt idx="0">
                  <c:v>15</c:v>
                </c:pt>
                <c:pt idx="1">
                  <c:v>1</c:v>
                </c:pt>
                <c:pt idx="2">
                  <c:v>23</c:v>
                </c:pt>
                <c:pt idx="3">
                  <c:v>38</c:v>
                </c:pt>
                <c:pt idx="4">
                  <c:v>2</c:v>
                </c:pt>
              </c:numCache>
            </c:numRef>
          </c:val>
        </c:ser>
        <c:marker val="1"/>
        <c:axId val="158622080"/>
        <c:axId val="158620288"/>
      </c:lineChart>
      <c:catAx>
        <c:axId val="158596096"/>
        <c:scaling>
          <c:orientation val="minMax"/>
        </c:scaling>
        <c:axPos val="b"/>
        <c:majorGridlines>
          <c:spPr>
            <a:ln w="19050">
              <a:solidFill>
                <a:schemeClr val="tx1"/>
              </a:solidFill>
            </a:ln>
          </c:spPr>
        </c:majorGridlines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8618368"/>
        <c:crosses val="autoZero"/>
        <c:auto val="1"/>
        <c:lblAlgn val="ctr"/>
        <c:lblOffset val="100"/>
      </c:catAx>
      <c:valAx>
        <c:axId val="15861836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100" b="1"/>
                </a:pPr>
                <a:r>
                  <a:rPr lang="ru-RU" sz="1100" b="1"/>
                  <a:t>%</a:t>
                </a:r>
              </a:p>
            </c:rich>
          </c:tx>
          <c:layout>
            <c:manualLayout>
              <c:xMode val="edge"/>
              <c:yMode val="edge"/>
              <c:x val="2.8645722773284893E-2"/>
              <c:y val="6.8994322093226271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596096"/>
        <c:crosses val="autoZero"/>
        <c:crossBetween val="between"/>
      </c:valAx>
      <c:valAx>
        <c:axId val="158620288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080"/>
        <c:crosses val="max"/>
        <c:crossBetween val="between"/>
      </c:valAx>
      <c:catAx>
        <c:axId val="158622080"/>
        <c:scaling>
          <c:orientation val="minMax"/>
        </c:scaling>
        <c:delete val="1"/>
        <c:axPos val="b"/>
        <c:tickLblPos val="none"/>
        <c:crossAx val="158620288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bg1">
        <a:lumMod val="95000"/>
      </a:schemeClr>
    </a:solidFill>
    <a:ln w="12700"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Количество выпускников,рекомендованных для поступления в магистратуру/аспирантуру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579165014445093E-2"/>
          <c:y val="0.22599800399201611"/>
          <c:w val="0.93341216790347248"/>
          <c:h val="0.56983397018538384"/>
        </c:manualLayout>
      </c:layout>
      <c:barChart>
        <c:barDir val="col"/>
        <c:grouping val="stacked"/>
        <c:ser>
          <c:idx val="0"/>
          <c:order val="0"/>
          <c:tx>
            <c:strRef>
              <c:f>Лист1!$D$452</c:f>
              <c:strCache>
                <c:ptCount val="1"/>
                <c:pt idx="0">
                  <c:v>в магистратуру 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Лист1!$E$451:$J$451</c:f>
              <c:strCache>
                <c:ptCount val="6"/>
                <c:pt idx="0">
                  <c:v>ГМФ</c:v>
                </c:pt>
                <c:pt idx="1">
                  <c:v>ЭМФ</c:v>
                </c:pt>
                <c:pt idx="2">
                  <c:v>АСФ</c:v>
                </c:pt>
                <c:pt idx="3">
                  <c:v>ФИТЕТ</c:v>
                </c:pt>
                <c:pt idx="4">
                  <c:v>ЮР</c:v>
                </c:pt>
                <c:pt idx="5">
                  <c:v>ЭФ</c:v>
                </c:pt>
              </c:strCache>
            </c:strRef>
          </c:cat>
          <c:val>
            <c:numRef>
              <c:f>Лист1!$E$452:$J$452</c:f>
              <c:numCache>
                <c:formatCode>General</c:formatCode>
                <c:ptCount val="6"/>
                <c:pt idx="0">
                  <c:v>25</c:v>
                </c:pt>
                <c:pt idx="1">
                  <c:v>50</c:v>
                </c:pt>
                <c:pt idx="2">
                  <c:v>27</c:v>
                </c:pt>
                <c:pt idx="3">
                  <c:v>56</c:v>
                </c:pt>
                <c:pt idx="4">
                  <c:v>30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Лист1!$D$453</c:f>
              <c:strCache>
                <c:ptCount val="1"/>
                <c:pt idx="0">
                  <c:v>в аспирантуру</c:v>
                </c:pt>
              </c:strCache>
            </c:strRef>
          </c:tx>
          <c:spPr>
            <a:solidFill>
              <a:srgbClr val="FF5050"/>
            </a:solidFill>
          </c:spPr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Лист1!$E$451:$J$451</c:f>
              <c:strCache>
                <c:ptCount val="6"/>
                <c:pt idx="0">
                  <c:v>ГМФ</c:v>
                </c:pt>
                <c:pt idx="1">
                  <c:v>ЭМФ</c:v>
                </c:pt>
                <c:pt idx="2">
                  <c:v>АСФ</c:v>
                </c:pt>
                <c:pt idx="3">
                  <c:v>ФИТЕТ</c:v>
                </c:pt>
                <c:pt idx="4">
                  <c:v>ЮР</c:v>
                </c:pt>
                <c:pt idx="5">
                  <c:v>ЭФ</c:v>
                </c:pt>
              </c:strCache>
            </c:strRef>
          </c:cat>
          <c:val>
            <c:numRef>
              <c:f>Лист1!$E$453:$J$453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</c:v>
                </c:pt>
                <c:pt idx="3">
                  <c:v>20</c:v>
                </c:pt>
                <c:pt idx="4">
                  <c:v>5</c:v>
                </c:pt>
                <c:pt idx="5">
                  <c:v>17</c:v>
                </c:pt>
              </c:numCache>
            </c:numRef>
          </c:val>
        </c:ser>
        <c:overlap val="100"/>
        <c:axId val="158648192"/>
        <c:axId val="158649728"/>
      </c:barChart>
      <c:catAx>
        <c:axId val="158648192"/>
        <c:scaling>
          <c:orientation val="minMax"/>
        </c:scaling>
        <c:axPos val="b"/>
        <c:majorGridlines>
          <c:spPr>
            <a:ln w="19050">
              <a:solidFill>
                <a:sysClr val="windowText" lastClr="000000"/>
              </a:solidFill>
            </a:ln>
          </c:spPr>
        </c:majorGridlines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649728"/>
        <c:crosses val="autoZero"/>
        <c:auto val="1"/>
        <c:lblAlgn val="ctr"/>
        <c:lblOffset val="100"/>
      </c:catAx>
      <c:valAx>
        <c:axId val="158649728"/>
        <c:scaling>
          <c:orientation val="minMax"/>
        </c:scaling>
        <c:axPos val="l"/>
        <c:majorGridlines>
          <c:spPr>
            <a:ln w="0">
              <a:solidFill>
                <a:sysClr val="windowText" lastClr="000000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648192"/>
        <c:crosses val="autoZero"/>
        <c:crossBetween val="between"/>
      </c:valAx>
      <c:spPr>
        <a:solidFill>
          <a:sysClr val="window" lastClr="FFFFFF">
            <a:lumMod val="95000"/>
          </a:sysClr>
        </a:solidFill>
      </c:spPr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472894399315947"/>
          <c:y val="0.1198927738912587"/>
          <c:w val="0.52939354424967933"/>
          <c:h val="0.8283964550956131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Лист1!$P$176:$P$177</c:f>
              <c:strCache>
                <c:ptCount val="1"/>
                <c:pt idx="0">
                  <c:v>Удовлетворены уровнем профессиональной подготовки выпускников  СКГМИ (ГТУ):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Лист1!$O$178:$O$191</c:f>
              <c:strCache>
                <c:ptCount val="14"/>
                <c:pt idx="0">
                  <c:v>07.00.00 – Архитектура</c:v>
                </c:pt>
                <c:pt idx="1">
                  <c:v>08.00.00 – Техника и технологии строительства</c:v>
                </c:pt>
                <c:pt idx="2">
                  <c:v>09.00.00 – Информатика и вычислительная техника</c:v>
                </c:pt>
                <c:pt idx="3">
                  <c:v>11.00.00 – Электроника, радиотехника и системы связи</c:v>
                </c:pt>
                <c:pt idx="5">
                  <c:v>13.00.00 – Электро- и теплоэнергетика</c:v>
                </c:pt>
                <c:pt idx="6">
                  <c:v>15.00.00 – Машиностроение</c:v>
                </c:pt>
                <c:pt idx="7">
                  <c:v>19.00.00 –Промышленная экология и биотехнологии</c:v>
                </c:pt>
                <c:pt idx="8">
                  <c:v>20.00.00 – Техносферная безопасность и природообустройство</c:v>
                </c:pt>
                <c:pt idx="9">
                  <c:v>21.00.00 - Прикладная геология, горное дело, нефтегазовое дело и геодезия</c:v>
                </c:pt>
                <c:pt idx="10">
                  <c:v>22.00.00 – Технологии материалов</c:v>
                </c:pt>
                <c:pt idx="11">
                  <c:v>23.00.00 – Техника и технологии наземного транспорта</c:v>
                </c:pt>
                <c:pt idx="12">
                  <c:v>38.00.00 – Экономика и управление</c:v>
                </c:pt>
                <c:pt idx="13">
                  <c:v>40.00.00 – Юриспруденция</c:v>
                </c:pt>
              </c:strCache>
            </c:strRef>
          </c:cat>
          <c:val>
            <c:numRef>
              <c:f>Лист1!$P$178:$P$191</c:f>
              <c:numCache>
                <c:formatCode>0%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0.8</c:v>
                </c:pt>
                <c:pt idx="3">
                  <c:v>0.9</c:v>
                </c:pt>
                <c:pt idx="5">
                  <c:v>1</c:v>
                </c:pt>
                <c:pt idx="6">
                  <c:v>0.84000000000000064</c:v>
                </c:pt>
                <c:pt idx="7">
                  <c:v>0.71000000000000063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0.56000000000000005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Лист1!$Q$176:$Q$177</c:f>
              <c:strCache>
                <c:ptCount val="1"/>
                <c:pt idx="0">
                  <c:v>Не удовлетворены %</c:v>
                </c:pt>
              </c:strCache>
            </c:strRef>
          </c:tx>
          <c:dLbls>
            <c:spPr>
              <a:solidFill>
                <a:srgbClr val="FF9999"/>
              </a:solidFill>
            </c:spPr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Лист1!$O$178:$O$191</c:f>
              <c:strCache>
                <c:ptCount val="14"/>
                <c:pt idx="0">
                  <c:v>07.00.00 – Архитектура</c:v>
                </c:pt>
                <c:pt idx="1">
                  <c:v>08.00.00 – Техника и технологии строительства</c:v>
                </c:pt>
                <c:pt idx="2">
                  <c:v>09.00.00 – Информатика и вычислительная техника</c:v>
                </c:pt>
                <c:pt idx="3">
                  <c:v>11.00.00 – Электроника, радиотехника и системы связи</c:v>
                </c:pt>
                <c:pt idx="5">
                  <c:v>13.00.00 – Электро- и теплоэнергетика</c:v>
                </c:pt>
                <c:pt idx="6">
                  <c:v>15.00.00 – Машиностроение</c:v>
                </c:pt>
                <c:pt idx="7">
                  <c:v>19.00.00 –Промышленная экология и биотехнологии</c:v>
                </c:pt>
                <c:pt idx="8">
                  <c:v>20.00.00 – Техносферная безопасность и природообустройство</c:v>
                </c:pt>
                <c:pt idx="9">
                  <c:v>21.00.00 - Прикладная геология, горное дело, нефтегазовое дело и геодезия</c:v>
                </c:pt>
                <c:pt idx="10">
                  <c:v>22.00.00 – Технологии материалов</c:v>
                </c:pt>
                <c:pt idx="11">
                  <c:v>23.00.00 – Техника и технологии наземного транспорта</c:v>
                </c:pt>
                <c:pt idx="12">
                  <c:v>38.00.00 – Экономика и управление</c:v>
                </c:pt>
                <c:pt idx="13">
                  <c:v>40.00.00 – Юриспруденция</c:v>
                </c:pt>
              </c:strCache>
            </c:strRef>
          </c:cat>
          <c:val>
            <c:numRef>
              <c:f>Лист1!$Q$178:$Q$191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5">
                  <c:v>0</c:v>
                </c:pt>
                <c:pt idx="6">
                  <c:v>8.0000000000000043E-2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 formatCode="General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Лист1!$R$176:$R$177</c:f>
              <c:strCache>
                <c:ptCount val="1"/>
                <c:pt idx="0">
                  <c:v>Затруднились ответить %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Лист1!$O$178:$O$191</c:f>
              <c:strCache>
                <c:ptCount val="14"/>
                <c:pt idx="0">
                  <c:v>07.00.00 – Архитектура</c:v>
                </c:pt>
                <c:pt idx="1">
                  <c:v>08.00.00 – Техника и технологии строительства</c:v>
                </c:pt>
                <c:pt idx="2">
                  <c:v>09.00.00 – Информатика и вычислительная техника</c:v>
                </c:pt>
                <c:pt idx="3">
                  <c:v>11.00.00 – Электроника, радиотехника и системы связи</c:v>
                </c:pt>
                <c:pt idx="5">
                  <c:v>13.00.00 – Электро- и теплоэнергетика</c:v>
                </c:pt>
                <c:pt idx="6">
                  <c:v>15.00.00 – Машиностроение</c:v>
                </c:pt>
                <c:pt idx="7">
                  <c:v>19.00.00 –Промышленная экология и биотехнологии</c:v>
                </c:pt>
                <c:pt idx="8">
                  <c:v>20.00.00 – Техносферная безопасность и природообустройство</c:v>
                </c:pt>
                <c:pt idx="9">
                  <c:v>21.00.00 - Прикладная геология, горное дело, нефтегазовое дело и геодезия</c:v>
                </c:pt>
                <c:pt idx="10">
                  <c:v>22.00.00 – Технологии материалов</c:v>
                </c:pt>
                <c:pt idx="11">
                  <c:v>23.00.00 – Техника и технологии наземного транспорта</c:v>
                </c:pt>
                <c:pt idx="12">
                  <c:v>38.00.00 – Экономика и управление</c:v>
                </c:pt>
                <c:pt idx="13">
                  <c:v>40.00.00 – Юриспруденция</c:v>
                </c:pt>
              </c:strCache>
            </c:strRef>
          </c:cat>
          <c:val>
            <c:numRef>
              <c:f>Лист1!$R$178:$R$191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0.1</c:v>
                </c:pt>
                <c:pt idx="5">
                  <c:v>0</c:v>
                </c:pt>
                <c:pt idx="6">
                  <c:v>8.0000000000000043E-2</c:v>
                </c:pt>
                <c:pt idx="7">
                  <c:v>0.29000000000000031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0.33000000000000107</c:v>
                </c:pt>
                <c:pt idx="13">
                  <c:v>0</c:v>
                </c:pt>
              </c:numCache>
            </c:numRef>
          </c:val>
        </c:ser>
        <c:overlap val="100"/>
        <c:axId val="158710016"/>
        <c:axId val="158728192"/>
      </c:barChart>
      <c:catAx>
        <c:axId val="15871001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728192"/>
        <c:crosses val="autoZero"/>
        <c:auto val="1"/>
        <c:lblAlgn val="ctr"/>
        <c:lblOffset val="100"/>
      </c:catAx>
      <c:valAx>
        <c:axId val="158728192"/>
        <c:scaling>
          <c:orientation val="minMax"/>
        </c:scaling>
        <c:axPos val="b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8710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1196130825139149E-2"/>
          <c:y val="1.2384995886295986E-2"/>
          <c:w val="0.94611340316374515"/>
          <c:h val="8.4652747144868548E-2"/>
        </c:manualLayout>
      </c:layout>
      <c:spPr>
        <a:ln w="19050"/>
      </c:spPr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latin typeface="Times New Roman" pitchFamily="18" charset="0"/>
                <a:cs typeface="Times New Roman" pitchFamily="18" charset="0"/>
              </a:rPr>
              <a:t>Оценка качества предоставляемых вузом образовательных услуг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1869141831468402E-2"/>
          <c:y val="0.11154618276413203"/>
          <c:w val="0.68897831204407001"/>
          <c:h val="0.72939740541707865"/>
        </c:manualLayout>
      </c:layout>
      <c:barChart>
        <c:barDir val="col"/>
        <c:grouping val="clustered"/>
        <c:ser>
          <c:idx val="0"/>
          <c:order val="0"/>
          <c:tx>
            <c:strRef>
              <c:f>Лист1!$J$172:$J$175</c:f>
              <c:strCache>
                <c:ptCount val="1"/>
                <c:pt idx="0">
                  <c:v>отлично, полностью удовлетворен (а)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1"/>
              <c:layout>
                <c:manualLayout>
                  <c:x val="-1.6918417362497641E-2"/>
                  <c:y val="6.64360203338168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Лист1!$I$176:$I$179</c:f>
              <c:strCache>
                <c:ptCount val="4"/>
                <c:pt idx="0">
                  <c:v>Открытость и доступность информации, размещенной на официальном сайте</c:v>
                </c:pt>
                <c:pt idx="1">
                  <c:v>Комфортность условий, в которых осуществляется образовательная деятельность</c:v>
                </c:pt>
                <c:pt idx="2">
                  <c:v>Доброжелательность, вежливость, компетентность работников.</c:v>
                </c:pt>
                <c:pt idx="3">
                  <c:v>Общее удовлетворение качеством образовательной деятельности организации.</c:v>
                </c:pt>
              </c:strCache>
            </c:strRef>
          </c:cat>
          <c:val>
            <c:numRef>
              <c:f>Лист1!$J$176:$J$179</c:f>
              <c:numCache>
                <c:formatCode>0.00%</c:formatCode>
                <c:ptCount val="4"/>
                <c:pt idx="0">
                  <c:v>0.25</c:v>
                </c:pt>
                <c:pt idx="1">
                  <c:v>0.30000000000000032</c:v>
                </c:pt>
                <c:pt idx="2">
                  <c:v>0.30000000000000032</c:v>
                </c:pt>
                <c:pt idx="3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Лист1!$K$172:$K$175</c:f>
              <c:strCache>
                <c:ptCount val="1"/>
                <c:pt idx="0">
                  <c:v>в целом хорошо, за исключением незначительных недостатков</c:v>
                </c:pt>
              </c:strCache>
            </c:strRef>
          </c:tx>
          <c:spPr>
            <a:solidFill>
              <a:srgbClr val="FA6D62"/>
            </a:solidFill>
          </c:spPr>
          <c:dLbls>
            <c:dLbl>
              <c:idx val="0"/>
              <c:layout>
                <c:manualLayout>
                  <c:x val="-1.0411333761537021E-2"/>
                  <c:y val="7.70657835872270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617000642305571E-2"/>
                  <c:y val="0.1062976325341066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Лист1!$I$176:$I$179</c:f>
              <c:strCache>
                <c:ptCount val="4"/>
                <c:pt idx="0">
                  <c:v>Открытость и доступность информации, размещенной на официальном сайте</c:v>
                </c:pt>
                <c:pt idx="1">
                  <c:v>Комфортность условий, в которых осуществляется образовательная деятельность</c:v>
                </c:pt>
                <c:pt idx="2">
                  <c:v>Доброжелательность, вежливость, компетентность работников.</c:v>
                </c:pt>
                <c:pt idx="3">
                  <c:v>Общее удовлетворение качеством образовательной деятельности организации.</c:v>
                </c:pt>
              </c:strCache>
            </c:strRef>
          </c:cat>
          <c:val>
            <c:numRef>
              <c:f>Лист1!$K$176:$K$179</c:f>
              <c:numCache>
                <c:formatCode>0.00%</c:formatCode>
                <c:ptCount val="4"/>
                <c:pt idx="0">
                  <c:v>0.70000000000000062</c:v>
                </c:pt>
                <c:pt idx="1">
                  <c:v>0.60000000000000064</c:v>
                </c:pt>
                <c:pt idx="2">
                  <c:v>0.5</c:v>
                </c:pt>
                <c:pt idx="3">
                  <c:v>0.60000000000000064</c:v>
                </c:pt>
              </c:numCache>
            </c:numRef>
          </c:val>
        </c:ser>
        <c:ser>
          <c:idx val="2"/>
          <c:order val="2"/>
          <c:tx>
            <c:strRef>
              <c:f>Лист1!$L$172:$L$175</c:f>
              <c:strCache>
                <c:ptCount val="1"/>
                <c:pt idx="0">
                  <c:v>удовлетворительно, но со значительными недостатками (информация представлена полностью, плохо структурирована, не актуальна);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Лист1!$I$176:$I$179</c:f>
              <c:strCache>
                <c:ptCount val="4"/>
                <c:pt idx="0">
                  <c:v>Открытость и доступность информации, размещенной на официальном сайте</c:v>
                </c:pt>
                <c:pt idx="1">
                  <c:v>Комфортность условий, в которых осуществляется образовательная деятельность</c:v>
                </c:pt>
                <c:pt idx="2">
                  <c:v>Доброжелательность, вежливость, компетентность работников.</c:v>
                </c:pt>
                <c:pt idx="3">
                  <c:v>Общее удовлетворение качеством образовательной деятельности организации.</c:v>
                </c:pt>
              </c:strCache>
            </c:strRef>
          </c:cat>
          <c:val>
            <c:numRef>
              <c:f>Лист1!$L$176:$L$179</c:f>
              <c:numCache>
                <c:formatCode>0.00%</c:formatCode>
                <c:ptCount val="4"/>
                <c:pt idx="0">
                  <c:v>0.05</c:v>
                </c:pt>
                <c:pt idx="1">
                  <c:v>0.1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Лист1!$M$172:$M$175</c:f>
              <c:strCache>
                <c:ptCount val="1"/>
                <c:pt idx="0">
                  <c:v>неудовлетворительно, не устраивает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Лист1!$I$176:$I$179</c:f>
              <c:strCache>
                <c:ptCount val="4"/>
                <c:pt idx="0">
                  <c:v>Открытость и доступность информации, размещенной на официальном сайте</c:v>
                </c:pt>
                <c:pt idx="1">
                  <c:v>Комфортность условий, в которых осуществляется образовательная деятельность</c:v>
                </c:pt>
                <c:pt idx="2">
                  <c:v>Доброжелательность, вежливость, компетентность работников.</c:v>
                </c:pt>
                <c:pt idx="3">
                  <c:v>Общее удовлетворение качеством образовательной деятельности организации.</c:v>
                </c:pt>
              </c:strCache>
            </c:strRef>
          </c:cat>
          <c:val>
            <c:numRef>
              <c:f>Лист1!$M$176:$M$179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0.15000000000000024</c:v>
                </c:pt>
                <c:pt idx="3">
                  <c:v>0.05</c:v>
                </c:pt>
              </c:numCache>
            </c:numRef>
          </c:val>
        </c:ser>
        <c:axId val="158772608"/>
        <c:axId val="158782592"/>
      </c:barChart>
      <c:catAx>
        <c:axId val="15877260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782592"/>
        <c:crosses val="autoZero"/>
        <c:auto val="1"/>
        <c:lblAlgn val="ctr"/>
        <c:lblOffset val="100"/>
      </c:catAx>
      <c:valAx>
        <c:axId val="15878259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877260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74345028731592122"/>
          <c:y val="0.11464450765573127"/>
          <c:w val="0.21360108505340974"/>
          <c:h val="0.72812539103090712"/>
        </c:manualLayout>
      </c:layout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3B8C62-7B6B-446E-81A9-C46CE7EC316C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850601-7D73-499B-81B0-2621498C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gmi-gtu.ru/education/faculties/emf/tp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ВНУТРЕННЕЙ СИСТЕМЫ ОЦЕНКИ КАЧЕСТВА ОБРАЗОВАНИЯ В СКГМИ (ГТУ)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8136904" cy="24726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УРиКО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Станкевич Г.В.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сектора проектирования и разработки ОП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Шелкунова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3257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764704"/>
          <a:ext cx="7992888" cy="4216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404664"/>
          <a:ext cx="83529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980728"/>
          <a:ext cx="7992888" cy="381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548679"/>
          <a:ext cx="8496944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333929579"/>
              </p:ext>
            </p:extLst>
          </p:nvPr>
        </p:nvGraphicFramePr>
        <p:xfrm>
          <a:off x="323528" y="188640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98889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7558724"/>
              </p:ext>
            </p:extLst>
          </p:nvPr>
        </p:nvGraphicFramePr>
        <p:xfrm>
          <a:off x="107504" y="548679"/>
          <a:ext cx="8784976" cy="5668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0"/>
                <a:gridCol w="1584176"/>
              </a:tblGrid>
              <a:tr h="1834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Выпускающие кафедры 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1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«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Электроснажения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промышленных предприятий» – диплом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1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«Горное дело»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«Информационных технологий и систем»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42">
                <a:tc gridSpan="2">
                  <a:txBody>
                    <a:bodyPr/>
                    <a:lstStyle/>
                    <a:p>
                      <a:pPr marL="6858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Невыпускающие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кафедры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435">
                <a:tc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«Физико-математических дисциплин»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«История»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42"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Лучший профессор года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1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Голик Владимир Иванович профессор кафедры горного дела 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1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Гончаров Игорь Николаевич профессор кафедры электронных приборов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Темираев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Рустем Борисович профессор 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Кафедры технологии продуктов общественного питания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Лучший доцент года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Босиков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Игорь Иванович доцент кафедры нефтегазового дела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1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Дзгоев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Алан Эдуардович  доцент кафедры информационных технологий и систем 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Тускаева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Залина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Руслановна доцент кафедры строительного производства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 года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Берко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Ирина Александровна старший преподаватель кафедры электроснабжения промышленных предприятий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1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Черчесова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Алана Владимировна старший преподаватель кафедры технологии художественной обработки материалов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marL="6858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Герасименко Татьяна Евгеньевна доцент кафедры теоретической и прикладной механики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Ревазов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Владимир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Черменович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доцент кафедры философии и социально-гуманитарных технологий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степени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Пилиева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Дина Эдуардовна доцент  кафедры философии и социально-гуманитарных технологий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Касаева Любовь Викторовна доцент кафедры философии и социально-гуманитарных технологий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преподаватель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Геворкова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Гаянэ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Ивановна старший преподаватель кафедры философии и социально-гуманитарных технологий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степени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403" marR="304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5176"/>
            <a:ext cx="8964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конкурса «Лучшая кафедра года» и «Лучший преподаватель года»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706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программы;</a:t>
            </a:r>
          </a:p>
          <a:p>
            <a:pPr algn="just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ВСОКО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внутренняя система оценки качества образования с последующим информированием заказчиков и потребителей образовательных услуг о степени соответствия качества предоставляемого образования требованиям ФГОС ВО/СПО. </a:t>
            </a: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ВУК (внутриуниверситетский контроль)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состояния образовательной системы университета, обеспечение её стабильности и конкурентоспособности; формирование единой централизованной базы данных для оптимизации управления учебным процессом и его корректировки в интересах повышения эффективности и качества профессиональной подготовки дипломированных специалистов; поиск резервов в повышении качества профессиональной подготовки дипломированных специалистов. 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89070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solidFill>
                  <a:srgbClr val="C00000"/>
                </a:solidFill>
                <a:latin typeface="Times New Roman"/>
              </a:rPr>
              <a:t>Конечный результат ВСОКО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852936"/>
            <a:ext cx="302433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образовательного процесса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6943" y="1361939"/>
            <a:ext cx="1728192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потенциала обучающихся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1160748"/>
            <a:ext cx="1944216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педагогического состава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3040" y="3308437"/>
            <a:ext cx="230425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</a:rPr>
              <a:t>Качество образовательной программы</a:t>
            </a:r>
            <a:endParaRPr lang="ru-RU" dirty="0">
              <a:solidFill>
                <a:schemeClr val="tx1"/>
              </a:solidFill>
              <a:latin typeface="Times New Roman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170137"/>
            <a:ext cx="2736304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</a:rPr>
              <a:t>Качество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средств образовательного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</a:rPr>
              <a:t>процесса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71900" y="4136529"/>
            <a:ext cx="223224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технологий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12260" y="3793883"/>
            <a:ext cx="1944216" cy="1313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управления образовательными процессами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6300192" y="2672916"/>
            <a:ext cx="504056" cy="468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1"/>
          </p:cNvCxnSpPr>
          <p:nvPr/>
        </p:nvCxnSpPr>
        <p:spPr>
          <a:xfrm>
            <a:off x="6300192" y="3717032"/>
            <a:ext cx="612068" cy="7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788024" y="242088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86486" y="3755191"/>
            <a:ext cx="0" cy="330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2568204" y="1894135"/>
            <a:ext cx="851668" cy="9588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1"/>
          </p:cNvCxnSpPr>
          <p:nvPr/>
        </p:nvCxnSpPr>
        <p:spPr>
          <a:xfrm flipH="1">
            <a:off x="2807296" y="3284984"/>
            <a:ext cx="468560" cy="5088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608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7451" y="332656"/>
            <a:ext cx="55706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 технология ВСОКО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3976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- аналитический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38080" y="1647964"/>
            <a:ext cx="4274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- диагностический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33656" y="2120949"/>
            <a:ext cx="4276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 - мониторинговый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6606" y="2649913"/>
            <a:ext cx="4113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 - коррекционный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191535"/>
            <a:ext cx="370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 - контрольный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73878" y="3861048"/>
            <a:ext cx="3289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этап - оценочный</a:t>
            </a:r>
          </a:p>
        </p:txBody>
      </p:sp>
    </p:spTree>
    <p:extLst>
      <p:ext uri="{BB962C8B-B14F-4D97-AF65-F5344CB8AC3E}">
        <p14:creationId xmlns="" xmlns:p14="http://schemas.microsoft.com/office/powerpoint/2010/main" val="18193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мониторинг;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контроль (соблюдения трудовой дисциплины, посещаемости аудиторных занятий, баз практик, промежуточной аттестации);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экспертиза;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(результаты доложены УС в 1 семестре, отчет 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вуза  2022 г.);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входной, текущий контроль и промежуточная аттестация;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социологические опросы (по внедрению системы наставничества);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отчеты деканов и заведующих кафедрами, ректора;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посещение занятий представителями администрации;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аудит.</a:t>
            </a:r>
          </a:p>
        </p:txBody>
      </p:sp>
    </p:spTree>
    <p:extLst>
      <p:ext uri="{BB962C8B-B14F-4D97-AF65-F5344CB8AC3E}">
        <p14:creationId xmlns="" xmlns:p14="http://schemas.microsoft.com/office/powerpoint/2010/main" val="224485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4996" y="476672"/>
            <a:ext cx="5889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ВСОК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СКГМИ (ГТУ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268760"/>
            <a:ext cx="49685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РЕКТОРАТ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396" y="1772816"/>
            <a:ext cx="4805883" cy="411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УРИКО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1414" y="2348880"/>
            <a:ext cx="3276364" cy="10801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лицензирования, аккредитации и качества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</a:t>
            </a:r>
            <a:r>
              <a:rPr lang="ru-RU" dirty="0" smtClean="0">
                <a:solidFill>
                  <a:prstClr val="black"/>
                </a:solidFill>
              </a:rPr>
              <a:t>я</a:t>
            </a:r>
            <a:endParaRPr lang="ru-RU" dirty="0"/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492896"/>
            <a:ext cx="252028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учебной работе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31414" y="3501008"/>
            <a:ext cx="327636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проектирования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разработки образовательных программ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5349924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3501008"/>
            <a:ext cx="273630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Деканаты, МПК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4653136"/>
            <a:ext cx="280831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4473116"/>
            <a:ext cx="27363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ОПОП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42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620688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входного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</a:p>
        </p:txBody>
      </p:sp>
    </p:spTree>
    <p:extLst>
      <p:ext uri="{BB962C8B-B14F-4D97-AF65-F5344CB8AC3E}">
        <p14:creationId xmlns="" xmlns:p14="http://schemas.microsoft.com/office/powerpoint/2010/main" val="1863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74276" y="548680"/>
          <a:ext cx="839544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29210" y="836712"/>
          <a:ext cx="7885580" cy="4705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546</TotalTime>
  <Words>643</Words>
  <Application>Microsoft Office PowerPoint</Application>
  <PresentationFormat>Экран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ИТОГИ ВНУТРЕННЕЙ СИСТЕМЫ ОЦЕНКИ КАЧЕСТВА ОБРАЗОВАНИЯ В СКГМИ (ГТУ)</vt:lpstr>
      <vt:lpstr>Слайд 2</vt:lpstr>
      <vt:lpstr>Конечный результат ВСОКО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ВНУТРЕННЕЙ СИСТЕМЫ ОЦЕНКИ КАЧЕСТВА ОБРАЗОВАНИЯ В СКГМИ (ГТУ)</dc:title>
  <dc:creator>HP</dc:creator>
  <cp:lastModifiedBy>Шелкунова</cp:lastModifiedBy>
  <cp:revision>37</cp:revision>
  <dcterms:created xsi:type="dcterms:W3CDTF">2023-06-26T20:02:09Z</dcterms:created>
  <dcterms:modified xsi:type="dcterms:W3CDTF">2023-08-15T09:10:44Z</dcterms:modified>
</cp:coreProperties>
</file>